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63"/>
  </p:notesMasterIdLst>
  <p:handoutMasterIdLst>
    <p:handoutMasterId r:id="rId64"/>
  </p:handoutMasterIdLst>
  <p:sldIdLst>
    <p:sldId id="278" r:id="rId5"/>
    <p:sldId id="279" r:id="rId6"/>
    <p:sldId id="280" r:id="rId7"/>
    <p:sldId id="291" r:id="rId8"/>
    <p:sldId id="294" r:id="rId9"/>
    <p:sldId id="295" r:id="rId10"/>
    <p:sldId id="296" r:id="rId11"/>
    <p:sldId id="297" r:id="rId12"/>
    <p:sldId id="298" r:id="rId13"/>
    <p:sldId id="327" r:id="rId14"/>
    <p:sldId id="328" r:id="rId15"/>
    <p:sldId id="300" r:id="rId16"/>
    <p:sldId id="301" r:id="rId17"/>
    <p:sldId id="302" r:id="rId18"/>
    <p:sldId id="303" r:id="rId19"/>
    <p:sldId id="329" r:id="rId20"/>
    <p:sldId id="332" r:id="rId21"/>
    <p:sldId id="337" r:id="rId22"/>
    <p:sldId id="304" r:id="rId23"/>
    <p:sldId id="305" r:id="rId24"/>
    <p:sldId id="330" r:id="rId25"/>
    <p:sldId id="306" r:id="rId26"/>
    <p:sldId id="333" r:id="rId27"/>
    <p:sldId id="334" r:id="rId28"/>
    <p:sldId id="307" r:id="rId29"/>
    <p:sldId id="308" r:id="rId30"/>
    <p:sldId id="331" r:id="rId31"/>
    <p:sldId id="309" r:id="rId32"/>
    <p:sldId id="335" r:id="rId33"/>
    <p:sldId id="336" r:id="rId34"/>
    <p:sldId id="310" r:id="rId35"/>
    <p:sldId id="311" r:id="rId36"/>
    <p:sldId id="312" r:id="rId37"/>
    <p:sldId id="313" r:id="rId38"/>
    <p:sldId id="314" r:id="rId39"/>
    <p:sldId id="315" r:id="rId40"/>
    <p:sldId id="316" r:id="rId41"/>
    <p:sldId id="317" r:id="rId42"/>
    <p:sldId id="318" r:id="rId43"/>
    <p:sldId id="319" r:id="rId44"/>
    <p:sldId id="321" r:id="rId45"/>
    <p:sldId id="322" r:id="rId46"/>
    <p:sldId id="323" r:id="rId47"/>
    <p:sldId id="324" r:id="rId48"/>
    <p:sldId id="325" r:id="rId49"/>
    <p:sldId id="326" r:id="rId50"/>
    <p:sldId id="338" r:id="rId51"/>
    <p:sldId id="339" r:id="rId52"/>
    <p:sldId id="348" r:id="rId53"/>
    <p:sldId id="341" r:id="rId54"/>
    <p:sldId id="342" r:id="rId55"/>
    <p:sldId id="343" r:id="rId56"/>
    <p:sldId id="344" r:id="rId57"/>
    <p:sldId id="345" r:id="rId58"/>
    <p:sldId id="346" r:id="rId59"/>
    <p:sldId id="347" r:id="rId60"/>
    <p:sldId id="340" r:id="rId61"/>
    <p:sldId id="293" r:id="rId62"/>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bhavani shankar nemala" initials="bn" lastIdx="1" clrIdx="0">
    <p:extLst>
      <p:ext uri="{19B8F6BF-5375-455C-9EA6-DF929625EA0E}">
        <p15:presenceInfo xmlns:p15="http://schemas.microsoft.com/office/powerpoint/2012/main" userId="c30d21cc7ed0b44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DA37D80-6434-44D0-A028-1B22A696006F}">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757" autoAdjust="0"/>
    <p:restoredTop sz="94609" autoAdjust="0"/>
  </p:normalViewPr>
  <p:slideViewPr>
    <p:cSldViewPr snapToGrid="0" snapToObjects="1">
      <p:cViewPr varScale="1">
        <p:scale>
          <a:sx n="85" d="100"/>
          <a:sy n="85" d="100"/>
        </p:scale>
        <p:origin x="418" y="67"/>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8304"/>
    </p:cViewPr>
  </p:sorterViewPr>
  <p:notesViewPr>
    <p:cSldViewPr snapToGrid="0" snapToObjects="1">
      <p:cViewPr varScale="1">
        <p:scale>
          <a:sx n="24" d="100"/>
          <a:sy n="24" d="100"/>
        </p:scale>
        <p:origin x="3475" y="125"/>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D9D42D35-0463-4920-BEF7-2B88080E67A2}" type="datetimeFigureOut">
              <a:rPr lang="en-US" smtClean="0"/>
              <a:t>4/28/2024</a:t>
            </a:fld>
            <a:endParaRPr lang="en-US"/>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02926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Freeform: Shape 7">
            <a:extLst>
              <a:ext uri="{FF2B5EF4-FFF2-40B4-BE49-F238E27FC236}">
                <a16:creationId xmlns:a16="http://schemas.microsoft.com/office/drawing/2014/main" id="{44424548-734E-6A55-974C-E96EABBA5E64}"/>
              </a:ext>
              <a:ext uri="{C183D7F6-B498-43B3-948B-1728B52AA6E4}">
                <adec:decorative xmlns:adec="http://schemas.microsoft.com/office/drawing/2017/decorative" val="1"/>
              </a:ext>
            </a:extLst>
          </p:cNvPr>
          <p:cNvSpPr/>
          <p:nvPr userDrawn="1"/>
        </p:nvSpPr>
        <p:spPr>
          <a:xfrm>
            <a:off x="1600201"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C536932C-8617-C831-9B95-8851E24CF659}"/>
              </a:ext>
              <a:ext uri="{C183D7F6-B498-43B3-948B-1728B52AA6E4}">
                <adec:decorative xmlns:adec="http://schemas.microsoft.com/office/drawing/2017/decorative" val="1"/>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357824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4/28/2024</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351908221"/>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4/28/2024</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120899299"/>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4/28/2024</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908217762"/>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4/28/2024</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600860712"/>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4/28/2024</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480971087"/>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4/28/2024</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265320061"/>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4/28/2024</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178950394"/>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1499616" y="89452"/>
            <a:ext cx="5693664" cy="2580596"/>
          </a:xfrm>
        </p:spPr>
        <p:txBody>
          <a:bodyPr>
            <a:noAutofit/>
          </a:bodyPr>
          <a:lstStyle>
            <a:lvl1pPr algn="l">
              <a:lnSpc>
                <a:spcPct val="100000"/>
              </a:lnSpc>
              <a:defRPr/>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1499616" y="2770632"/>
            <a:ext cx="5693664" cy="3122168"/>
          </a:xfrm>
        </p:spPr>
        <p:txBody>
          <a:bodyPr>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15397579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hasCustomPrompt="1"/>
          </p:nvPr>
        </p:nvSpPr>
        <p:spPr>
          <a:xfrm>
            <a:off x="758952" y="741458"/>
            <a:ext cx="10671048" cy="1459858"/>
          </a:xfrm>
        </p:spPr>
        <p:txBody>
          <a:bodyPr>
            <a:noAutofit/>
          </a:bodyPr>
          <a:lstStyle>
            <a:lvl1pPr>
              <a:lnSpc>
                <a:spcPct val="100000"/>
              </a:lnSpc>
              <a:defRPr/>
            </a:lvl1pPr>
          </a:lstStyle>
          <a:p>
            <a:r>
              <a:rPr lang="en-US" dirty="0"/>
              <a:t>Click to add title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hasCustomPrompt="1"/>
          </p:nvPr>
        </p:nvSpPr>
        <p:spPr>
          <a:xfrm>
            <a:off x="1911096" y="2407653"/>
            <a:ext cx="932688" cy="932688"/>
          </a:xfrm>
          <a:prstGeom prst="ellipse">
            <a:avLst/>
          </a:prstGeom>
          <a:solidFill>
            <a:schemeClr val="accent3"/>
          </a:solidFill>
        </p:spPr>
        <p:txBody>
          <a:bodyPr lIns="91440" tIns="0" rIns="91440" bIns="0" anchor="t" anchorCtr="0">
            <a:noAutofit/>
          </a:bodyPr>
          <a:lstStyle>
            <a:lvl1pPr marL="0" indent="0" algn="ctr">
              <a:lnSpc>
                <a:spcPct val="80000"/>
              </a:lnSpc>
              <a:spcBef>
                <a:spcPts val="0"/>
              </a:spcBef>
              <a:buNone/>
              <a:defRPr sz="900"/>
            </a:lvl1pPr>
          </a:lstStyle>
          <a:p>
            <a:pPr lvl="0"/>
            <a:r>
              <a:rPr lang="en-US" dirty="0"/>
              <a:t>Picture</a:t>
            </a:r>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hasCustomPrompt="1"/>
          </p:nvPr>
        </p:nvSpPr>
        <p:spPr>
          <a:xfrm>
            <a:off x="713232" y="2885439"/>
            <a:ext cx="3328416" cy="3563861"/>
          </a:xfrm>
          <a:custGeom>
            <a:avLst/>
            <a:gdLst>
              <a:gd name="connsiteX0" fmla="*/ 0 w 3328416"/>
              <a:gd name="connsiteY0" fmla="*/ 0 h 3557016"/>
              <a:gd name="connsiteX1" fmla="*/ 3328416 w 3328416"/>
              <a:gd name="connsiteY1" fmla="*/ 0 h 3557016"/>
              <a:gd name="connsiteX2" fmla="*/ 3328416 w 3328416"/>
              <a:gd name="connsiteY2" fmla="*/ 3557016 h 3557016"/>
              <a:gd name="connsiteX3" fmla="*/ 0 w 3328416"/>
              <a:gd name="connsiteY3" fmla="*/ 3557016 h 3557016"/>
              <a:gd name="connsiteX4" fmla="*/ 0 w 3328416"/>
              <a:gd name="connsiteY4" fmla="*/ 0 h 3557016"/>
              <a:gd name="connsiteX0" fmla="*/ 0 w 3328416"/>
              <a:gd name="connsiteY0" fmla="*/ 6845 h 3563861"/>
              <a:gd name="connsiteX1" fmla="*/ 1191768 w 3328416"/>
              <a:gd name="connsiteY1" fmla="*/ 0 h 3563861"/>
              <a:gd name="connsiteX2" fmla="*/ 3328416 w 3328416"/>
              <a:gd name="connsiteY2" fmla="*/ 6845 h 3563861"/>
              <a:gd name="connsiteX3" fmla="*/ 3328416 w 3328416"/>
              <a:gd name="connsiteY3" fmla="*/ 3563861 h 3563861"/>
              <a:gd name="connsiteX4" fmla="*/ 0 w 3328416"/>
              <a:gd name="connsiteY4" fmla="*/ 3563861 h 3563861"/>
              <a:gd name="connsiteX5" fmla="*/ 0 w 3328416"/>
              <a:gd name="connsiteY5" fmla="*/ 6845 h 3563861"/>
              <a:gd name="connsiteX0" fmla="*/ 0 w 3328416"/>
              <a:gd name="connsiteY0" fmla="*/ 6845 h 3563861"/>
              <a:gd name="connsiteX1" fmla="*/ 1191768 w 3328416"/>
              <a:gd name="connsiteY1" fmla="*/ 0 h 3563861"/>
              <a:gd name="connsiteX2" fmla="*/ 2126488 w 3328416"/>
              <a:gd name="connsiteY2" fmla="*/ 1 h 3563861"/>
              <a:gd name="connsiteX3" fmla="*/ 3328416 w 3328416"/>
              <a:gd name="connsiteY3" fmla="*/ 6845 h 3563861"/>
              <a:gd name="connsiteX4" fmla="*/ 3328416 w 3328416"/>
              <a:gd name="connsiteY4" fmla="*/ 3563861 h 3563861"/>
              <a:gd name="connsiteX5" fmla="*/ 0 w 3328416"/>
              <a:gd name="connsiteY5" fmla="*/ 3563861 h 3563861"/>
              <a:gd name="connsiteX6" fmla="*/ 0 w 3328416"/>
              <a:gd name="connsiteY6" fmla="*/ 6845 h 3563861"/>
              <a:gd name="connsiteX0" fmla="*/ 0 w 3328416"/>
              <a:gd name="connsiteY0" fmla="*/ 6845 h 3563861"/>
              <a:gd name="connsiteX1" fmla="*/ 1191768 w 3328416"/>
              <a:gd name="connsiteY1" fmla="*/ 0 h 3563861"/>
              <a:gd name="connsiteX2" fmla="*/ 2126488 w 3328416"/>
              <a:gd name="connsiteY2" fmla="*/ 1 h 3563861"/>
              <a:gd name="connsiteX3" fmla="*/ 3328416 w 3328416"/>
              <a:gd name="connsiteY3" fmla="*/ 6845 h 3563861"/>
              <a:gd name="connsiteX4" fmla="*/ 3328416 w 3328416"/>
              <a:gd name="connsiteY4" fmla="*/ 3563861 h 3563861"/>
              <a:gd name="connsiteX5" fmla="*/ 0 w 3328416"/>
              <a:gd name="connsiteY5" fmla="*/ 3563861 h 3563861"/>
              <a:gd name="connsiteX6" fmla="*/ 0 w 3328416"/>
              <a:gd name="connsiteY6" fmla="*/ 6845 h 3563861"/>
              <a:gd name="connsiteX0" fmla="*/ 0 w 3328416"/>
              <a:gd name="connsiteY0" fmla="*/ 6845 h 3563861"/>
              <a:gd name="connsiteX1" fmla="*/ 1191768 w 3328416"/>
              <a:gd name="connsiteY1" fmla="*/ 0 h 3563861"/>
              <a:gd name="connsiteX2" fmla="*/ 2126488 w 3328416"/>
              <a:gd name="connsiteY2" fmla="*/ 1 h 3563861"/>
              <a:gd name="connsiteX3" fmla="*/ 3328416 w 3328416"/>
              <a:gd name="connsiteY3" fmla="*/ 6845 h 3563861"/>
              <a:gd name="connsiteX4" fmla="*/ 3328416 w 3328416"/>
              <a:gd name="connsiteY4" fmla="*/ 3563861 h 3563861"/>
              <a:gd name="connsiteX5" fmla="*/ 0 w 3328416"/>
              <a:gd name="connsiteY5" fmla="*/ 3563861 h 3563861"/>
              <a:gd name="connsiteX6" fmla="*/ 0 w 3328416"/>
              <a:gd name="connsiteY6" fmla="*/ 6845 h 3563861"/>
              <a:gd name="connsiteX0" fmla="*/ 0 w 3328416"/>
              <a:gd name="connsiteY0" fmla="*/ 6845 h 3563861"/>
              <a:gd name="connsiteX1" fmla="*/ 1191768 w 3328416"/>
              <a:gd name="connsiteY1" fmla="*/ 0 h 3563861"/>
              <a:gd name="connsiteX2" fmla="*/ 1679448 w 3328416"/>
              <a:gd name="connsiteY2" fmla="*/ 452121 h 3563861"/>
              <a:gd name="connsiteX3" fmla="*/ 2126488 w 3328416"/>
              <a:gd name="connsiteY3" fmla="*/ 1 h 3563861"/>
              <a:gd name="connsiteX4" fmla="*/ 3328416 w 3328416"/>
              <a:gd name="connsiteY4" fmla="*/ 6845 h 3563861"/>
              <a:gd name="connsiteX5" fmla="*/ 3328416 w 3328416"/>
              <a:gd name="connsiteY5" fmla="*/ 3563861 h 3563861"/>
              <a:gd name="connsiteX6" fmla="*/ 0 w 3328416"/>
              <a:gd name="connsiteY6" fmla="*/ 3563861 h 3563861"/>
              <a:gd name="connsiteX7" fmla="*/ 0 w 3328416"/>
              <a:gd name="connsiteY7" fmla="*/ 6845 h 3563861"/>
              <a:gd name="connsiteX0" fmla="*/ 0 w 3328416"/>
              <a:gd name="connsiteY0" fmla="*/ 6845 h 3563861"/>
              <a:gd name="connsiteX1" fmla="*/ 1191768 w 3328416"/>
              <a:gd name="connsiteY1" fmla="*/ 0 h 3563861"/>
              <a:gd name="connsiteX2" fmla="*/ 1679448 w 3328416"/>
              <a:gd name="connsiteY2" fmla="*/ 452121 h 3563861"/>
              <a:gd name="connsiteX3" fmla="*/ 2126488 w 3328416"/>
              <a:gd name="connsiteY3" fmla="*/ 1 h 3563861"/>
              <a:gd name="connsiteX4" fmla="*/ 3328416 w 3328416"/>
              <a:gd name="connsiteY4" fmla="*/ 6845 h 3563861"/>
              <a:gd name="connsiteX5" fmla="*/ 3328416 w 3328416"/>
              <a:gd name="connsiteY5" fmla="*/ 3563861 h 3563861"/>
              <a:gd name="connsiteX6" fmla="*/ 0 w 3328416"/>
              <a:gd name="connsiteY6" fmla="*/ 3563861 h 3563861"/>
              <a:gd name="connsiteX7" fmla="*/ 0 w 3328416"/>
              <a:gd name="connsiteY7" fmla="*/ 6845 h 3563861"/>
              <a:gd name="connsiteX0" fmla="*/ 0 w 3328416"/>
              <a:gd name="connsiteY0" fmla="*/ 6845 h 3563861"/>
              <a:gd name="connsiteX1" fmla="*/ 1191768 w 3328416"/>
              <a:gd name="connsiteY1" fmla="*/ 0 h 3563861"/>
              <a:gd name="connsiteX2" fmla="*/ 1679448 w 3328416"/>
              <a:gd name="connsiteY2" fmla="*/ 452121 h 3563861"/>
              <a:gd name="connsiteX3" fmla="*/ 2126488 w 3328416"/>
              <a:gd name="connsiteY3" fmla="*/ 1 h 3563861"/>
              <a:gd name="connsiteX4" fmla="*/ 3328416 w 3328416"/>
              <a:gd name="connsiteY4" fmla="*/ 6845 h 3563861"/>
              <a:gd name="connsiteX5" fmla="*/ 3328416 w 3328416"/>
              <a:gd name="connsiteY5" fmla="*/ 3563861 h 3563861"/>
              <a:gd name="connsiteX6" fmla="*/ 0 w 3328416"/>
              <a:gd name="connsiteY6" fmla="*/ 3563861 h 3563861"/>
              <a:gd name="connsiteX7" fmla="*/ 0 w 3328416"/>
              <a:gd name="connsiteY7" fmla="*/ 6845 h 356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8416" h="3563861">
                <a:moveTo>
                  <a:pt x="0" y="6845"/>
                </a:moveTo>
                <a:lnTo>
                  <a:pt x="1191768" y="0"/>
                </a:lnTo>
                <a:cubicBezTo>
                  <a:pt x="1278636" y="383458"/>
                  <a:pt x="1523661" y="452121"/>
                  <a:pt x="1679448" y="452121"/>
                </a:cubicBezTo>
                <a:cubicBezTo>
                  <a:pt x="1835235" y="452121"/>
                  <a:pt x="2146300" y="265349"/>
                  <a:pt x="2126488" y="1"/>
                </a:cubicBezTo>
                <a:lnTo>
                  <a:pt x="3328416" y="6845"/>
                </a:lnTo>
                <a:lnTo>
                  <a:pt x="3328416" y="3563861"/>
                </a:lnTo>
                <a:lnTo>
                  <a:pt x="0" y="3563861"/>
                </a:lnTo>
                <a:lnTo>
                  <a:pt x="0" y="6845"/>
                </a:lnTo>
                <a:close/>
              </a:path>
            </a:pathLst>
          </a:custGeo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hasCustomPrompt="1"/>
          </p:nvPr>
        </p:nvSpPr>
        <p:spPr>
          <a:xfrm>
            <a:off x="992124" y="4099293"/>
            <a:ext cx="2770632" cy="2206752"/>
          </a:xfrm>
          <a:noFill/>
        </p:spPr>
        <p:txBody>
          <a:bodyPr lIns="91440" rIns="91440" anchor="t">
            <a:normAutofit/>
          </a:bodyPr>
          <a:lstStyle>
            <a:lvl1pPr marL="347472" indent="-347472" algn="l">
              <a:spcBef>
                <a:spcPts val="360"/>
              </a:spcBef>
              <a:buFont typeface="Arial" panose="020B0604020202020204" pitchFamily="34" charset="0"/>
              <a:buChar char="•"/>
              <a:defRPr sz="1500"/>
            </a:lvl1pPr>
          </a:lstStyle>
          <a:p>
            <a:pPr lvl="0"/>
            <a:r>
              <a:rPr lang="en-US" dirty="0"/>
              <a:t>Click to add text</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hasCustomPrompt="1"/>
          </p:nvPr>
        </p:nvSpPr>
        <p:spPr>
          <a:xfrm>
            <a:off x="5641848" y="2407653"/>
            <a:ext cx="932688" cy="932688"/>
          </a:xfrm>
          <a:prstGeom prst="ellipse">
            <a:avLst/>
          </a:prstGeom>
          <a:solidFill>
            <a:schemeClr val="accent1"/>
          </a:solidFill>
        </p:spPr>
        <p:txBody>
          <a:bodyPr lIns="91440" tIns="0" rIns="91440" bIns="0" anchor="t" anchorCtr="0">
            <a:noAutofit/>
          </a:bodyPr>
          <a:lstStyle>
            <a:lvl1pPr marL="0" indent="0" algn="ctr">
              <a:lnSpc>
                <a:spcPct val="80000"/>
              </a:lnSpc>
              <a:spcBef>
                <a:spcPts val="0"/>
              </a:spcBef>
              <a:buNone/>
              <a:defRPr sz="900"/>
            </a:lvl1pPr>
          </a:lstStyle>
          <a:p>
            <a:pPr lvl="0"/>
            <a:r>
              <a:rPr lang="en-US" dirty="0"/>
              <a:t>Picture</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hasCustomPrompt="1"/>
          </p:nvPr>
        </p:nvSpPr>
        <p:spPr>
          <a:xfrm>
            <a:off x="4443984" y="2890519"/>
            <a:ext cx="3328416" cy="3558781"/>
          </a:xfrm>
          <a:custGeom>
            <a:avLst/>
            <a:gdLst>
              <a:gd name="connsiteX0" fmla="*/ 0 w 3328416"/>
              <a:gd name="connsiteY0" fmla="*/ 0 h 3557016"/>
              <a:gd name="connsiteX1" fmla="*/ 3328416 w 3328416"/>
              <a:gd name="connsiteY1" fmla="*/ 0 h 3557016"/>
              <a:gd name="connsiteX2" fmla="*/ 3328416 w 3328416"/>
              <a:gd name="connsiteY2" fmla="*/ 3557016 h 3557016"/>
              <a:gd name="connsiteX3" fmla="*/ 0 w 3328416"/>
              <a:gd name="connsiteY3" fmla="*/ 3557016 h 3557016"/>
              <a:gd name="connsiteX4" fmla="*/ 0 w 3328416"/>
              <a:gd name="connsiteY4" fmla="*/ 0 h 3557016"/>
              <a:gd name="connsiteX0" fmla="*/ 0 w 3328416"/>
              <a:gd name="connsiteY0" fmla="*/ 1765 h 3558781"/>
              <a:gd name="connsiteX1" fmla="*/ 1189736 w 3328416"/>
              <a:gd name="connsiteY1" fmla="*/ 0 h 3558781"/>
              <a:gd name="connsiteX2" fmla="*/ 3328416 w 3328416"/>
              <a:gd name="connsiteY2" fmla="*/ 1765 h 3558781"/>
              <a:gd name="connsiteX3" fmla="*/ 3328416 w 3328416"/>
              <a:gd name="connsiteY3" fmla="*/ 3558781 h 3558781"/>
              <a:gd name="connsiteX4" fmla="*/ 0 w 3328416"/>
              <a:gd name="connsiteY4" fmla="*/ 3558781 h 3558781"/>
              <a:gd name="connsiteX5" fmla="*/ 0 w 3328416"/>
              <a:gd name="connsiteY5" fmla="*/ 1765 h 3558781"/>
              <a:gd name="connsiteX0" fmla="*/ 0 w 3328416"/>
              <a:gd name="connsiteY0" fmla="*/ 1765 h 3558781"/>
              <a:gd name="connsiteX1" fmla="*/ 1189736 w 3328416"/>
              <a:gd name="connsiteY1" fmla="*/ 0 h 3558781"/>
              <a:gd name="connsiteX2" fmla="*/ 2134616 w 3328416"/>
              <a:gd name="connsiteY2" fmla="*/ 1 h 3558781"/>
              <a:gd name="connsiteX3" fmla="*/ 3328416 w 3328416"/>
              <a:gd name="connsiteY3" fmla="*/ 1765 h 3558781"/>
              <a:gd name="connsiteX4" fmla="*/ 3328416 w 3328416"/>
              <a:gd name="connsiteY4" fmla="*/ 3558781 h 3558781"/>
              <a:gd name="connsiteX5" fmla="*/ 0 w 3328416"/>
              <a:gd name="connsiteY5" fmla="*/ 3558781 h 3558781"/>
              <a:gd name="connsiteX6" fmla="*/ 0 w 3328416"/>
              <a:gd name="connsiteY6" fmla="*/ 1765 h 3558781"/>
              <a:gd name="connsiteX0" fmla="*/ 0 w 3328416"/>
              <a:gd name="connsiteY0" fmla="*/ 1765 h 3558781"/>
              <a:gd name="connsiteX1" fmla="*/ 1189736 w 3328416"/>
              <a:gd name="connsiteY1" fmla="*/ 0 h 3558781"/>
              <a:gd name="connsiteX2" fmla="*/ 1672336 w 3328416"/>
              <a:gd name="connsiteY2" fmla="*/ 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7244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7244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7244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7244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7244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8416" h="3558781">
                <a:moveTo>
                  <a:pt x="0" y="1765"/>
                </a:moveTo>
                <a:lnTo>
                  <a:pt x="1189736" y="0"/>
                </a:lnTo>
                <a:cubicBezTo>
                  <a:pt x="1213443" y="191770"/>
                  <a:pt x="1332399" y="417831"/>
                  <a:pt x="1672336" y="461011"/>
                </a:cubicBezTo>
                <a:cubicBezTo>
                  <a:pt x="2024549" y="425451"/>
                  <a:pt x="2136733" y="127001"/>
                  <a:pt x="2134616" y="1"/>
                </a:cubicBezTo>
                <a:lnTo>
                  <a:pt x="3328416" y="1765"/>
                </a:lnTo>
                <a:lnTo>
                  <a:pt x="3328416" y="3558781"/>
                </a:lnTo>
                <a:lnTo>
                  <a:pt x="0" y="3558781"/>
                </a:lnTo>
                <a:lnTo>
                  <a:pt x="0" y="1765"/>
                </a:lnTo>
                <a:close/>
              </a:path>
            </a:pathLst>
          </a:custGeo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hasCustomPrompt="1"/>
          </p:nvPr>
        </p:nvSpPr>
        <p:spPr>
          <a:xfrm>
            <a:off x="4722876" y="4099293"/>
            <a:ext cx="2770632" cy="2206752"/>
          </a:xfrm>
          <a:noFill/>
        </p:spPr>
        <p:txBody>
          <a:bodyPr lIns="91440" rIns="91440" anchor="t">
            <a:normAutofit/>
          </a:bodyPr>
          <a:lstStyle>
            <a:lvl1pPr marL="347472" indent="-347472" algn="l">
              <a:spcBef>
                <a:spcPts val="360"/>
              </a:spcBef>
              <a:buFont typeface="Arial" panose="020B0604020202020204" pitchFamily="34" charset="0"/>
              <a:buChar char="•"/>
              <a:defRPr sz="1500"/>
            </a:lvl1pPr>
          </a:lstStyle>
          <a:p>
            <a:pPr lvl="0"/>
            <a:r>
              <a:rPr lang="en-US" dirty="0"/>
              <a:t>Click to add text</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hasCustomPrompt="1"/>
          </p:nvPr>
        </p:nvSpPr>
        <p:spPr>
          <a:xfrm>
            <a:off x="9290304" y="2407653"/>
            <a:ext cx="932688" cy="932688"/>
          </a:xfrm>
          <a:prstGeom prst="ellipse">
            <a:avLst/>
          </a:prstGeom>
          <a:solidFill>
            <a:schemeClr val="accent4"/>
          </a:solidFill>
        </p:spPr>
        <p:txBody>
          <a:bodyPr lIns="91440" tIns="0" rIns="91440" bIns="0" anchor="t" anchorCtr="0">
            <a:noAutofit/>
          </a:bodyPr>
          <a:lstStyle>
            <a:lvl1pPr marL="0" indent="0" algn="ctr">
              <a:lnSpc>
                <a:spcPct val="80000"/>
              </a:lnSpc>
              <a:spcBef>
                <a:spcPts val="0"/>
              </a:spcBef>
              <a:buNone/>
              <a:defRPr sz="900"/>
            </a:lvl1pPr>
          </a:lstStyle>
          <a:p>
            <a:pPr lvl="0"/>
            <a:r>
              <a:rPr lang="en-US" dirty="0"/>
              <a:t>Picture</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hasCustomPrompt="1"/>
          </p:nvPr>
        </p:nvSpPr>
        <p:spPr>
          <a:xfrm>
            <a:off x="8092440" y="2891789"/>
            <a:ext cx="3328416" cy="3557511"/>
          </a:xfrm>
          <a:custGeom>
            <a:avLst/>
            <a:gdLst>
              <a:gd name="connsiteX0" fmla="*/ 0 w 3328416"/>
              <a:gd name="connsiteY0" fmla="*/ 0 h 3557016"/>
              <a:gd name="connsiteX1" fmla="*/ 3328416 w 3328416"/>
              <a:gd name="connsiteY1" fmla="*/ 0 h 3557016"/>
              <a:gd name="connsiteX2" fmla="*/ 3328416 w 3328416"/>
              <a:gd name="connsiteY2" fmla="*/ 3557016 h 3557016"/>
              <a:gd name="connsiteX3" fmla="*/ 0 w 3328416"/>
              <a:gd name="connsiteY3" fmla="*/ 3557016 h 3557016"/>
              <a:gd name="connsiteX4" fmla="*/ 0 w 3328416"/>
              <a:gd name="connsiteY4" fmla="*/ 0 h 3557016"/>
              <a:gd name="connsiteX0" fmla="*/ 0 w 3328416"/>
              <a:gd name="connsiteY0" fmla="*/ 495 h 3557511"/>
              <a:gd name="connsiteX1" fmla="*/ 1184910 w 3328416"/>
              <a:gd name="connsiteY1" fmla="*/ 0 h 3557511"/>
              <a:gd name="connsiteX2" fmla="*/ 3328416 w 3328416"/>
              <a:gd name="connsiteY2" fmla="*/ 495 h 3557511"/>
              <a:gd name="connsiteX3" fmla="*/ 3328416 w 3328416"/>
              <a:gd name="connsiteY3" fmla="*/ 3557511 h 3557511"/>
              <a:gd name="connsiteX4" fmla="*/ 0 w 3328416"/>
              <a:gd name="connsiteY4" fmla="*/ 3557511 h 3557511"/>
              <a:gd name="connsiteX5" fmla="*/ 0 w 3328416"/>
              <a:gd name="connsiteY5" fmla="*/ 495 h 3557511"/>
              <a:gd name="connsiteX0" fmla="*/ 0 w 3328416"/>
              <a:gd name="connsiteY0" fmla="*/ 495 h 3557511"/>
              <a:gd name="connsiteX1" fmla="*/ 1184910 w 3328416"/>
              <a:gd name="connsiteY1" fmla="*/ 0 h 3557511"/>
              <a:gd name="connsiteX2" fmla="*/ 2133600 w 3328416"/>
              <a:gd name="connsiteY2" fmla="*/ 1 h 3557511"/>
              <a:gd name="connsiteX3" fmla="*/ 3328416 w 3328416"/>
              <a:gd name="connsiteY3" fmla="*/ 495 h 3557511"/>
              <a:gd name="connsiteX4" fmla="*/ 3328416 w 3328416"/>
              <a:gd name="connsiteY4" fmla="*/ 3557511 h 3557511"/>
              <a:gd name="connsiteX5" fmla="*/ 0 w 3328416"/>
              <a:gd name="connsiteY5" fmla="*/ 3557511 h 3557511"/>
              <a:gd name="connsiteX6" fmla="*/ 0 w 3328416"/>
              <a:gd name="connsiteY6" fmla="*/ 495 h 3557511"/>
              <a:gd name="connsiteX0" fmla="*/ 0 w 3328416"/>
              <a:gd name="connsiteY0" fmla="*/ 495 h 3557511"/>
              <a:gd name="connsiteX1" fmla="*/ 1184910 w 3328416"/>
              <a:gd name="connsiteY1" fmla="*/ 0 h 3557511"/>
              <a:gd name="connsiteX2" fmla="*/ 1642110 w 3328416"/>
              <a:gd name="connsiteY2" fmla="*/ 47625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 name="connsiteX0" fmla="*/ 0 w 3328416"/>
              <a:gd name="connsiteY0" fmla="*/ 495 h 3557511"/>
              <a:gd name="connsiteX1" fmla="*/ 1184910 w 3328416"/>
              <a:gd name="connsiteY1" fmla="*/ 0 h 3557511"/>
              <a:gd name="connsiteX2" fmla="*/ 1672590 w 3328416"/>
              <a:gd name="connsiteY2" fmla="*/ 45720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 name="connsiteX0" fmla="*/ 0 w 3328416"/>
              <a:gd name="connsiteY0" fmla="*/ 495 h 3557511"/>
              <a:gd name="connsiteX1" fmla="*/ 1184910 w 3328416"/>
              <a:gd name="connsiteY1" fmla="*/ 0 h 3557511"/>
              <a:gd name="connsiteX2" fmla="*/ 1672590 w 3328416"/>
              <a:gd name="connsiteY2" fmla="*/ 45720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 name="connsiteX0" fmla="*/ 0 w 3328416"/>
              <a:gd name="connsiteY0" fmla="*/ 495 h 3557511"/>
              <a:gd name="connsiteX1" fmla="*/ 1184910 w 3328416"/>
              <a:gd name="connsiteY1" fmla="*/ 0 h 3557511"/>
              <a:gd name="connsiteX2" fmla="*/ 1672590 w 3328416"/>
              <a:gd name="connsiteY2" fmla="*/ 45720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 name="connsiteX0" fmla="*/ 0 w 3328416"/>
              <a:gd name="connsiteY0" fmla="*/ 495 h 3557511"/>
              <a:gd name="connsiteX1" fmla="*/ 1184910 w 3328416"/>
              <a:gd name="connsiteY1" fmla="*/ 0 h 3557511"/>
              <a:gd name="connsiteX2" fmla="*/ 1672590 w 3328416"/>
              <a:gd name="connsiteY2" fmla="*/ 45720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 name="connsiteX0" fmla="*/ 0 w 3328416"/>
              <a:gd name="connsiteY0" fmla="*/ 495 h 3557511"/>
              <a:gd name="connsiteX1" fmla="*/ 1184910 w 3328416"/>
              <a:gd name="connsiteY1" fmla="*/ 0 h 3557511"/>
              <a:gd name="connsiteX2" fmla="*/ 1672590 w 3328416"/>
              <a:gd name="connsiteY2" fmla="*/ 45720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8416" h="3557511">
                <a:moveTo>
                  <a:pt x="0" y="495"/>
                </a:moveTo>
                <a:lnTo>
                  <a:pt x="1184910" y="0"/>
                </a:lnTo>
                <a:cubicBezTo>
                  <a:pt x="1215390" y="266700"/>
                  <a:pt x="1375410" y="415291"/>
                  <a:pt x="1672590" y="457201"/>
                </a:cubicBezTo>
                <a:cubicBezTo>
                  <a:pt x="2032000" y="411481"/>
                  <a:pt x="2098040" y="179071"/>
                  <a:pt x="2133600" y="1"/>
                </a:cubicBezTo>
                <a:lnTo>
                  <a:pt x="3328416" y="495"/>
                </a:lnTo>
                <a:lnTo>
                  <a:pt x="3328416" y="3557511"/>
                </a:lnTo>
                <a:lnTo>
                  <a:pt x="0" y="3557511"/>
                </a:lnTo>
                <a:lnTo>
                  <a:pt x="0" y="495"/>
                </a:lnTo>
                <a:close/>
              </a:path>
            </a:pathLst>
          </a:custGeo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hasCustomPrompt="1"/>
          </p:nvPr>
        </p:nvSpPr>
        <p:spPr>
          <a:xfrm>
            <a:off x="8371332" y="4099293"/>
            <a:ext cx="2770632" cy="2206752"/>
          </a:xfrm>
          <a:noFill/>
        </p:spPr>
        <p:txBody>
          <a:bodyPr lIns="91440" rIns="91440" anchor="t">
            <a:normAutofit/>
          </a:bodyPr>
          <a:lstStyle>
            <a:lvl1pPr marL="347472" indent="-347472" algn="l">
              <a:spcBef>
                <a:spcPts val="360"/>
              </a:spcBef>
              <a:buFont typeface="Arial" panose="020B0604020202020204" pitchFamily="34" charset="0"/>
              <a:buChar char="•"/>
              <a:defRPr sz="1500"/>
            </a:lvl1pPr>
          </a:lstStyle>
          <a:p>
            <a:pPr lvl="0"/>
            <a:r>
              <a:rPr lang="en-US" dirty="0"/>
              <a:t>Click to add text</a:t>
            </a:r>
          </a:p>
        </p:txBody>
      </p:sp>
      <p:sp>
        <p:nvSpPr>
          <p:cNvPr id="3" name="Oval 2">
            <a:extLst>
              <a:ext uri="{FF2B5EF4-FFF2-40B4-BE49-F238E27FC236}">
                <a16:creationId xmlns:a16="http://schemas.microsoft.com/office/drawing/2014/main" id="{44CA3ED5-BEA8-79A4-A782-B2CDF23DA49B}"/>
              </a:ext>
            </a:extLst>
          </p:cNvPr>
          <p:cNvSpPr>
            <a:spLocks noChangeAspect="1"/>
          </p:cNvSpPr>
          <p:nvPr userDrawn="1"/>
        </p:nvSpPr>
        <p:spPr>
          <a:xfrm>
            <a:off x="1911096" y="2409684"/>
            <a:ext cx="932688" cy="932688"/>
          </a:xfrm>
          <a:prstGeom prst="ellipse">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578A295-1123-7741-FF14-7A34BF88FADA}"/>
              </a:ext>
            </a:extLst>
          </p:cNvPr>
          <p:cNvSpPr>
            <a:spLocks noChangeAspect="1"/>
          </p:cNvSpPr>
          <p:nvPr userDrawn="1"/>
        </p:nvSpPr>
        <p:spPr>
          <a:xfrm>
            <a:off x="5642356" y="2407653"/>
            <a:ext cx="932688" cy="932688"/>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8CFDE8A-AB48-8603-AAE2-E2C68488105C}"/>
              </a:ext>
            </a:extLst>
          </p:cNvPr>
          <p:cNvSpPr>
            <a:spLocks noChangeAspect="1"/>
          </p:cNvSpPr>
          <p:nvPr userDrawn="1"/>
        </p:nvSpPr>
        <p:spPr>
          <a:xfrm>
            <a:off x="9289796" y="2412733"/>
            <a:ext cx="932688" cy="932688"/>
          </a:xfrm>
          <a:prstGeom prst="ellipse">
            <a:avLst/>
          </a:prstGeom>
          <a:no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45467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 uri="{C183D7F6-B498-43B3-948B-1728B52AA6E4}">
                <adec:decorative xmlns:adec="http://schemas.microsoft.com/office/drawing/2017/decorative" val="1"/>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chemeClr val="accent3">
              <a:lumMod val="20000"/>
              <a:lumOff val="80000"/>
            </a:schemeClr>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oAutofit/>
          </a:bodyPr>
          <a:lstStyle>
            <a:lvl1pPr>
              <a:lnSpc>
                <a:spcPct val="100000"/>
              </a:lnSpc>
              <a:defRPr/>
            </a:lvl1pPr>
          </a:lstStyle>
          <a:p>
            <a:r>
              <a:rPr lang="en-US" dirty="0"/>
              <a:t>Click to add title</a:t>
            </a:r>
          </a:p>
        </p:txBody>
      </p:sp>
      <p:sp>
        <p:nvSpPr>
          <p:cNvPr id="6" name="Footer Placeholder 5"/>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3" name="Content Placeholder 2"/>
          <p:cNvSpPr>
            <a:spLocks noGrp="1"/>
          </p:cNvSpPr>
          <p:nvPr>
            <p:ph sz="half" idx="1" hasCustomPrompt="1"/>
          </p:nvPr>
        </p:nvSpPr>
        <p:spPr>
          <a:xfrm>
            <a:off x="755904" y="2825496"/>
            <a:ext cx="10680192" cy="2834640"/>
          </a:xfrm>
        </p:spPr>
        <p:txBody>
          <a:bodyPr>
            <a:normAutofit/>
          </a:bodyPr>
          <a:lstStyle>
            <a:lvl1pPr>
              <a:defRPr sz="1800"/>
            </a:lvl1pPr>
            <a:lvl2pPr>
              <a:defRPr sz="1600"/>
            </a:lvl2pPr>
            <a:lvl3pPr>
              <a:defRPr sz="14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3834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4/28/2024</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851142641"/>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9" name="Image 0">
            <a:extLst>
              <a:ext uri="{FF2B5EF4-FFF2-40B4-BE49-F238E27FC236}">
                <a16:creationId xmlns:a16="http://schemas.microsoft.com/office/drawing/2014/main" id="{8D5D10FF-3DE5-39CA-FA9A-29A09DC47BF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a:extLst>
              <a:ext uri="{FF2B5EF4-FFF2-40B4-BE49-F238E27FC236}">
                <a16:creationId xmlns:a16="http://schemas.microsoft.com/office/drawing/2014/main" id="{BFA89E6A-8342-AE30-45E0-BC1DFE3276CC}"/>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 uri="{C183D7F6-B498-43B3-948B-1728B52AA6E4}">
                <adec:decorative xmlns:adec="http://schemas.microsoft.com/office/drawing/2017/decorative" val="1"/>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a:extLst>
              <a:ext uri="{FF2B5EF4-FFF2-40B4-BE49-F238E27FC236}">
                <a16:creationId xmlns:a16="http://schemas.microsoft.com/office/drawing/2014/main" id="{D9D7EB49-4BC9-040F-C4CC-5771C5FB312B}"/>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a:extLst>
              <a:ext uri="{FF2B5EF4-FFF2-40B4-BE49-F238E27FC236}">
                <a16:creationId xmlns:a16="http://schemas.microsoft.com/office/drawing/2014/main" id="{3CE04498-C285-EFB8-340C-1A064078152B}"/>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8" name="Title 19">
            <a:extLst>
              <a:ext uri="{FF2B5EF4-FFF2-40B4-BE49-F238E27FC236}">
                <a16:creationId xmlns:a16="http://schemas.microsoft.com/office/drawing/2014/main" id="{9CBE0ADC-7FA0-F7E3-96EF-BBACB6A9076E}"/>
              </a:ext>
            </a:extLst>
          </p:cNvPr>
          <p:cNvSpPr>
            <a:spLocks noGrp="1"/>
          </p:cNvSpPr>
          <p:nvPr>
            <p:ph type="title" hasCustomPrompt="1"/>
          </p:nvPr>
        </p:nvSpPr>
        <p:spPr>
          <a:xfrm>
            <a:off x="3685032" y="755374"/>
            <a:ext cx="7740995" cy="1500145"/>
          </a:xfrm>
        </p:spPr>
        <p:txBody>
          <a:bodyPr>
            <a:noAutofit/>
          </a:bodyPr>
          <a:lstStyle>
            <a:lvl1pPr algn="l">
              <a:lnSpc>
                <a:spcPct val="100000"/>
              </a:lnSpc>
              <a:defRPr/>
            </a:lvl1pPr>
          </a:lstStyle>
          <a:p>
            <a:r>
              <a:rPr lang="en-US" dirty="0"/>
              <a:t>Click to add title</a:t>
            </a:r>
          </a:p>
        </p:txBody>
      </p:sp>
      <p:sp>
        <p:nvSpPr>
          <p:cNvPr id="6" name="Footer Placeholder 5"/>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hasCustomPrompt="1"/>
          </p:nvPr>
        </p:nvSpPr>
        <p:spPr>
          <a:xfrm>
            <a:off x="3685032" y="2305215"/>
            <a:ext cx="3741928" cy="4306380"/>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hasCustomPrompt="1"/>
          </p:nvPr>
        </p:nvSpPr>
        <p:spPr>
          <a:xfrm>
            <a:off x="7684539" y="2305215"/>
            <a:ext cx="3741928" cy="4306380"/>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7422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31520"/>
            <a:ext cx="10665089" cy="1362057"/>
          </a:xfrm>
        </p:spPr>
        <p:txBody>
          <a:bodyPr>
            <a:noAutofit/>
          </a:bodyPr>
          <a:lstStyle>
            <a:lvl1pPr>
              <a:lnSpc>
                <a:spcPct val="100000"/>
              </a:lnSpc>
              <a:defRPr/>
            </a:lvl1pPr>
          </a:lstStyle>
          <a:p>
            <a:r>
              <a:rPr lang="en-US" dirty="0"/>
              <a:t>Click to add title</a:t>
            </a:r>
          </a:p>
        </p:txBody>
      </p:sp>
      <p:sp>
        <p:nvSpPr>
          <p:cNvPr id="6" name="Footer Placeholder 5"/>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3" name="Content Placeholder 2"/>
          <p:cNvSpPr>
            <a:spLocks noGrp="1"/>
          </p:cNvSpPr>
          <p:nvPr>
            <p:ph sz="half" idx="1" hasCustomPrompt="1"/>
          </p:nvPr>
        </p:nvSpPr>
        <p:spPr>
          <a:xfrm>
            <a:off x="539496" y="2103120"/>
            <a:ext cx="11119104" cy="4434840"/>
          </a:xfrm>
        </p:spPr>
        <p:txBody>
          <a:bodyPr>
            <a:normAutofit/>
          </a:bodyPr>
          <a:lstStyle>
            <a:lvl1pPr>
              <a:defRPr sz="1800"/>
            </a:lvl1pPr>
            <a:lvl2pPr>
              <a:defRPr sz="1600"/>
            </a:lvl2pPr>
            <a:lvl3pPr>
              <a:defRPr sz="14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8042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3986784" y="701702"/>
            <a:ext cx="7439243" cy="1309978"/>
          </a:xfrm>
        </p:spPr>
        <p:txBody>
          <a:bodyPr>
            <a:noAutofit/>
          </a:bodyPr>
          <a:lstStyle>
            <a:lvl1pPr algn="l">
              <a:lnSpc>
                <a:spcPct val="100000"/>
              </a:lnSpc>
              <a:defRPr/>
            </a:lvl1pPr>
          </a:lstStyle>
          <a:p>
            <a:r>
              <a:rPr lang="en-US" dirty="0"/>
              <a:t>Click to add title</a:t>
            </a:r>
          </a:p>
        </p:txBody>
      </p:sp>
      <p:sp>
        <p:nvSpPr>
          <p:cNvPr id="9" name="Slide Number Placeholder 8"/>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hasCustomPrompt="1"/>
          </p:nvPr>
        </p:nvSpPr>
        <p:spPr>
          <a:xfrm>
            <a:off x="3986784" y="2071314"/>
            <a:ext cx="3813048" cy="730504"/>
          </a:xfrm>
        </p:spPr>
        <p:txBody>
          <a:bodyPr anchor="ctr" anchorCtr="0">
            <a:noAutofit/>
          </a:bodyPr>
          <a:lstStyle>
            <a:lvl1pPr marL="0" indent="0">
              <a:spcBef>
                <a:spcPts val="0"/>
              </a:spcBef>
              <a:buNone/>
              <a:defRPr sz="1800" b="0" cap="all" baseline="0">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p:cNvSpPr>
            <a:spLocks noGrp="1"/>
          </p:cNvSpPr>
          <p:nvPr>
            <p:ph sz="half" idx="2" hasCustomPrompt="1"/>
          </p:nvPr>
        </p:nvSpPr>
        <p:spPr>
          <a:xfrm>
            <a:off x="3986784" y="2877312"/>
            <a:ext cx="3803992" cy="3684588"/>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7857877" y="2071314"/>
            <a:ext cx="3568150" cy="730504"/>
          </a:xfrm>
        </p:spPr>
        <p:txBody>
          <a:bodyPr anchor="ctr" anchorCtr="0">
            <a:noAutofit/>
          </a:bodyPr>
          <a:lstStyle>
            <a:lvl1pPr marL="0" indent="0">
              <a:spcBef>
                <a:spcPts val="0"/>
              </a:spcBef>
              <a:buNone/>
              <a:defRPr sz="1800" b="0" cap="all" baseline="0">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p:cNvSpPr>
            <a:spLocks noGrp="1"/>
          </p:cNvSpPr>
          <p:nvPr>
            <p:ph sz="quarter" idx="4" hasCustomPrompt="1"/>
          </p:nvPr>
        </p:nvSpPr>
        <p:spPr>
          <a:xfrm>
            <a:off x="7857877" y="2877312"/>
            <a:ext cx="3568150" cy="3684588"/>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1031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Freeform: Shape 6">
            <a:extLst>
              <a:ext uri="{FF2B5EF4-FFF2-40B4-BE49-F238E27FC236}">
                <a16:creationId xmlns:a16="http://schemas.microsoft.com/office/drawing/2014/main" id="{BC12F9CD-6BDC-BD95-9D8B-ACD032D32A96}"/>
              </a:ext>
              <a:ext uri="{C183D7F6-B498-43B3-948B-1728B52AA6E4}">
                <adec:decorative xmlns:adec="http://schemas.microsoft.com/office/drawing/2017/decorative" val="1"/>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0C2EE2EA-C8D0-9A2C-0068-58E92E268352}"/>
              </a:ext>
              <a:ext uri="{C183D7F6-B498-43B3-948B-1728B52AA6E4}">
                <adec:decorative xmlns:adec="http://schemas.microsoft.com/office/drawing/2017/decorative" val="1"/>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6D841C0-91E4-F04F-E263-AAABFB0A6D3A}"/>
              </a:ext>
              <a:ext uri="{C183D7F6-B498-43B3-948B-1728B52AA6E4}">
                <adec:decorative xmlns:adec="http://schemas.microsoft.com/office/drawing/2017/decorative" val="1"/>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0" name="Freeform: Shape 9">
            <a:extLst>
              <a:ext uri="{FF2B5EF4-FFF2-40B4-BE49-F238E27FC236}">
                <a16:creationId xmlns:a16="http://schemas.microsoft.com/office/drawing/2014/main" id="{3C0D7EFC-1073-9D1B-5EF8-493B0E53A641}"/>
              </a:ext>
              <a:ext uri="{C183D7F6-B498-43B3-948B-1728B52AA6E4}">
                <adec:decorative xmlns:adec="http://schemas.microsoft.com/office/drawing/2017/decorative" val="1"/>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95EF2A63-7B87-3F1C-4F49-759837E9F21E}"/>
              </a:ext>
              <a:ext uri="{C183D7F6-B498-43B3-948B-1728B52AA6E4}">
                <adec:decorative xmlns:adec="http://schemas.microsoft.com/office/drawing/2017/decorative" val="1"/>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EE3350A3-6B33-784D-D6CC-2B7F926FC8BE}"/>
              </a:ext>
              <a:ext uri="{C183D7F6-B498-43B3-948B-1728B52AA6E4}">
                <adec:decorative xmlns:adec="http://schemas.microsoft.com/office/drawing/2017/decorative" val="1"/>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Tree>
    <p:extLst>
      <p:ext uri="{BB962C8B-B14F-4D97-AF65-F5344CB8AC3E}">
        <p14:creationId xmlns:p14="http://schemas.microsoft.com/office/powerpoint/2010/main" val="1834086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4/28/2024</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67138242"/>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4/28/2024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pPr/>
              <a:t>‹#›</a:t>
            </a:fld>
            <a:endParaRPr lang="en-US" dirty="0"/>
          </a:p>
        </p:txBody>
      </p:sp>
      <p:sp>
        <p:nvSpPr>
          <p:cNvPr id="10" name="Image 0">
            <a:extLst>
              <a:ext uri="{FF2B5EF4-FFF2-40B4-BE49-F238E27FC236}">
                <a16:creationId xmlns:a16="http://schemas.microsoft.com/office/drawing/2014/main" id="{39245C36-C9EA-5390-DDEF-379CCCDF3CFB}"/>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a:extLst>
              <a:ext uri="{FF2B5EF4-FFF2-40B4-BE49-F238E27FC236}">
                <a16:creationId xmlns:a16="http://schemas.microsoft.com/office/drawing/2014/main" id="{90384B39-D212-D8E6-CFE9-7A9AF88009B5}"/>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2" name="Image 5">
            <a:extLst>
              <a:ext uri="{FF2B5EF4-FFF2-40B4-BE49-F238E27FC236}">
                <a16:creationId xmlns:a16="http://schemas.microsoft.com/office/drawing/2014/main" id="{E81AE1CB-0ECC-090A-6A14-B60E179D7161}"/>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3" name="Image 6">
            <a:extLst>
              <a:ext uri="{FF2B5EF4-FFF2-40B4-BE49-F238E27FC236}">
                <a16:creationId xmlns:a16="http://schemas.microsoft.com/office/drawing/2014/main" id="{EE0A4A59-1DEE-EEB8-E698-518FBA2617A3}"/>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Tree>
    <p:extLst>
      <p:ext uri="{BB962C8B-B14F-4D97-AF65-F5344CB8AC3E}">
        <p14:creationId xmlns:p14="http://schemas.microsoft.com/office/powerpoint/2010/main" val="409398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4/28/2024</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pPr/>
              <a:t>‹#›</a:t>
            </a:fld>
            <a:endParaRPr lang="en-US" dirty="0"/>
          </a:p>
        </p:txBody>
      </p:sp>
      <p:sp>
        <p:nvSpPr>
          <p:cNvPr id="6" name="Freeform: Shape 5">
            <a:extLst>
              <a:ext uri="{FF2B5EF4-FFF2-40B4-BE49-F238E27FC236}">
                <a16:creationId xmlns:a16="http://schemas.microsoft.com/office/drawing/2014/main" id="{951101CA-9DF0-35FD-B4C9-D8027710A1E3}"/>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Freeform: Shape 6">
            <a:extLst>
              <a:ext uri="{FF2B5EF4-FFF2-40B4-BE49-F238E27FC236}">
                <a16:creationId xmlns:a16="http://schemas.microsoft.com/office/drawing/2014/main" id="{1DFEE2CA-9CD5-59E8-CF07-4743438A0A4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60803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4/28/2024</a:t>
            </a:fld>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pPr/>
              <a:t>‹#›</a:t>
            </a:fld>
            <a:endParaRPr lang="en-US" dirty="0"/>
          </a:p>
        </p:txBody>
      </p:sp>
      <p:sp>
        <p:nvSpPr>
          <p:cNvPr id="5" name="Freeform: Shape 4">
            <a:extLst>
              <a:ext uri="{FF2B5EF4-FFF2-40B4-BE49-F238E27FC236}">
                <a16:creationId xmlns:a16="http://schemas.microsoft.com/office/drawing/2014/main" id="{143181BD-BF43-3923-3652-2D9FB515950F}"/>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6" name="Freeform: Shape 5">
            <a:extLst>
              <a:ext uri="{FF2B5EF4-FFF2-40B4-BE49-F238E27FC236}">
                <a16:creationId xmlns:a16="http://schemas.microsoft.com/office/drawing/2014/main" id="{4CE53B7C-2457-9E62-F378-DB837E070A8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999257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4/28/2024</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pPr/>
              <a:t>‹#›</a:t>
            </a:fld>
            <a:endParaRPr lang="en-US" dirty="0"/>
          </a:p>
        </p:txBody>
      </p:sp>
      <p:sp>
        <p:nvSpPr>
          <p:cNvPr id="8" name="Freeform: Shape 7">
            <a:extLst>
              <a:ext uri="{FF2B5EF4-FFF2-40B4-BE49-F238E27FC236}">
                <a16:creationId xmlns:a16="http://schemas.microsoft.com/office/drawing/2014/main" id="{090D75B3-C579-ED5C-E76B-9B1D7C59C6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804445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4/28/2024</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pPr/>
              <a:t>‹#›</a:t>
            </a:fld>
            <a:endParaRPr lang="en-US" dirty="0"/>
          </a:p>
        </p:txBody>
      </p:sp>
      <p:sp>
        <p:nvSpPr>
          <p:cNvPr id="8" name="Freeform: Shape 7">
            <a:extLst>
              <a:ext uri="{FF2B5EF4-FFF2-40B4-BE49-F238E27FC236}">
                <a16:creationId xmlns:a16="http://schemas.microsoft.com/office/drawing/2014/main" id="{D2E21B7E-68D4-E718-F2A5-43F7196E33C5}"/>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950808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4/28/2024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698810333"/>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787" r:id="rId19"/>
    <p:sldLayoutId id="2147483788" r:id="rId20"/>
    <p:sldLayoutId id="2147483664" r:id="rId21"/>
    <p:sldLayoutId id="2147483655" r:id="rId22"/>
  </p:sldLayoutIdLst>
  <p:hf hd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9.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9.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2909023" y="161014"/>
            <a:ext cx="6373954" cy="3726922"/>
          </a:xfrm>
        </p:spPr>
        <p:txBody>
          <a:bodyPr/>
          <a:lstStyle/>
          <a:p>
            <a:pPr algn="ctr"/>
            <a:r>
              <a:rPr lang="en-US" b="1" i="0" u="sng" dirty="0">
                <a:solidFill>
                  <a:srgbClr val="35475C"/>
                </a:solidFill>
                <a:effectLst/>
                <a:latin typeface="Open Sans" panose="020B0606030504020204" pitchFamily="34" charset="0"/>
              </a:rPr>
              <a:t>Comprehensive Digital Marketing        for Wipro</a:t>
            </a:r>
            <a:endParaRPr lang="en-US" b="1" dirty="0"/>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98E1D9E8-22CC-BEA4-EBCB-1FEE97495511}"/>
              </a:ext>
            </a:extLst>
          </p:cNvPr>
          <p:cNvSpPr>
            <a:spLocks noGrp="1"/>
          </p:cNvSpPr>
          <p:nvPr>
            <p:ph type="title"/>
          </p:nvPr>
        </p:nvSpPr>
        <p:spPr>
          <a:xfrm>
            <a:off x="2060320" y="149830"/>
            <a:ext cx="8465820" cy="2197921"/>
          </a:xfrm>
        </p:spPr>
        <p:txBody>
          <a:bodyPr/>
          <a:lstStyle/>
          <a:p>
            <a:r>
              <a:rPr lang="en-IN" b="1" i="0" u="sng" dirty="0">
                <a:solidFill>
                  <a:srgbClr val="2D2828"/>
                </a:solidFill>
                <a:effectLst/>
                <a:ea typeface="Segoe UI Historic" panose="020B0502040204020203" pitchFamily="34" charset="0"/>
                <a:cs typeface="Segoe UI Historic" panose="020B0502040204020203" pitchFamily="34" charset="0"/>
              </a:rPr>
              <a:t>Research </a:t>
            </a:r>
            <a:r>
              <a:rPr lang="en-IN" b="1" u="sng" dirty="0">
                <a:solidFill>
                  <a:srgbClr val="2D2828"/>
                </a:solidFill>
                <a:ea typeface="Segoe UI Historic" panose="020B0502040204020203" pitchFamily="34" charset="0"/>
                <a:cs typeface="Segoe UI Historic" panose="020B0502040204020203" pitchFamily="34" charset="0"/>
              </a:rPr>
              <a:t>W</a:t>
            </a:r>
            <a:r>
              <a:rPr lang="en-IN" b="1" i="0" u="sng" dirty="0">
                <a:solidFill>
                  <a:srgbClr val="2D2828"/>
                </a:solidFill>
                <a:effectLst/>
                <a:ea typeface="Segoe UI Historic" panose="020B0502040204020203" pitchFamily="34" charset="0"/>
                <a:cs typeface="Segoe UI Historic" panose="020B0502040204020203" pitchFamily="34" charset="0"/>
              </a:rPr>
              <a:t>ipro’s Identity</a:t>
            </a:r>
            <a:endParaRPr lang="en-IN" u="sng" dirty="0">
              <a:ea typeface="Segoe UI Historic" panose="020B0502040204020203" pitchFamily="34" charset="0"/>
              <a:cs typeface="Segoe UI Historic" panose="020B0502040204020203" pitchFamily="34" charset="0"/>
            </a:endParaRPr>
          </a:p>
        </p:txBody>
      </p:sp>
      <p:sp>
        <p:nvSpPr>
          <p:cNvPr id="4" name="Slide Number Placeholder 3">
            <a:extLst>
              <a:ext uri="{FF2B5EF4-FFF2-40B4-BE49-F238E27FC236}">
                <a16:creationId xmlns:a16="http://schemas.microsoft.com/office/drawing/2014/main" id="{BF2B620C-10F7-E3B0-6D0B-EB7B9CDB4888}"/>
              </a:ext>
            </a:extLst>
          </p:cNvPr>
          <p:cNvSpPr>
            <a:spLocks noGrp="1"/>
          </p:cNvSpPr>
          <p:nvPr>
            <p:ph type="sldNum" sz="quarter" idx="12"/>
          </p:nvPr>
        </p:nvSpPr>
        <p:spPr/>
        <p:txBody>
          <a:bodyPr/>
          <a:lstStyle/>
          <a:p>
            <a:fld id="{48F63A3B-78C7-47BE-AE5E-E10140E04643}" type="slidenum">
              <a:rPr lang="en-US" smtClean="0"/>
              <a:pPr/>
              <a:t>10</a:t>
            </a:fld>
            <a:endParaRPr lang="en-US" dirty="0"/>
          </a:p>
        </p:txBody>
      </p:sp>
      <p:sp>
        <p:nvSpPr>
          <p:cNvPr id="52" name="Content Placeholder 51">
            <a:extLst>
              <a:ext uri="{FF2B5EF4-FFF2-40B4-BE49-F238E27FC236}">
                <a16:creationId xmlns:a16="http://schemas.microsoft.com/office/drawing/2014/main" id="{5C5DA0DB-5FA6-AE30-D523-ABCF29BC712D}"/>
              </a:ext>
            </a:extLst>
          </p:cNvPr>
          <p:cNvSpPr>
            <a:spLocks noGrp="1"/>
          </p:cNvSpPr>
          <p:nvPr>
            <p:ph sz="half" idx="1"/>
          </p:nvPr>
        </p:nvSpPr>
        <p:spPr>
          <a:xfrm>
            <a:off x="2294964" y="1021157"/>
            <a:ext cx="7602071" cy="1120982"/>
          </a:xfrm>
        </p:spPr>
        <p:txBody>
          <a:bodyPr>
            <a:normAutofit/>
          </a:bodyPr>
          <a:lstStyle/>
          <a:p>
            <a:pPr marL="0" indent="0">
              <a:buNone/>
            </a:pPr>
            <a:r>
              <a:rPr lang="en-IN" sz="2800" b="1" i="0" u="sng" dirty="0">
                <a:solidFill>
                  <a:srgbClr val="202124"/>
                </a:solidFill>
                <a:effectLst/>
              </a:rPr>
              <a:t>Wipro’s tagline : </a:t>
            </a:r>
            <a:r>
              <a:rPr lang="en-IN" sz="2800" i="0" dirty="0">
                <a:solidFill>
                  <a:srgbClr val="202124"/>
                </a:solidFill>
                <a:effectLst/>
              </a:rPr>
              <a:t>“Spirit of Wipro”</a:t>
            </a:r>
          </a:p>
          <a:p>
            <a:pPr marL="0" indent="0">
              <a:buNone/>
            </a:pPr>
            <a:endParaRPr lang="en-IN" sz="2800" i="0" dirty="0">
              <a:solidFill>
                <a:srgbClr val="202124"/>
              </a:solidFill>
              <a:effectLst/>
            </a:endParaRPr>
          </a:p>
          <a:p>
            <a:pPr marL="0" indent="0">
              <a:buNone/>
            </a:pPr>
            <a:endParaRPr lang="en-IN" sz="2800" i="0" dirty="0">
              <a:solidFill>
                <a:srgbClr val="202124"/>
              </a:solidFill>
              <a:effectLst/>
            </a:endParaRPr>
          </a:p>
          <a:p>
            <a:pPr marL="0" indent="0">
              <a:buNone/>
            </a:pPr>
            <a:endParaRPr lang="en-IN" sz="2800" i="0" dirty="0">
              <a:solidFill>
                <a:srgbClr val="202124"/>
              </a:solidFill>
              <a:effectLst/>
            </a:endParaRPr>
          </a:p>
          <a:p>
            <a:pPr marL="0" indent="0">
              <a:buNone/>
            </a:pPr>
            <a:endParaRPr lang="en-IN" sz="2800" u="sng" dirty="0">
              <a:cs typeface="Arial" panose="020B0604020202020204" pitchFamily="34" charset="0"/>
            </a:endParaRPr>
          </a:p>
        </p:txBody>
      </p:sp>
      <p:pic>
        <p:nvPicPr>
          <p:cNvPr id="2050" name="Picture 2">
            <a:extLst>
              <a:ext uri="{FF2B5EF4-FFF2-40B4-BE49-F238E27FC236}">
                <a16:creationId xmlns:a16="http://schemas.microsoft.com/office/drawing/2014/main" id="{78E9B56D-7034-1810-60DA-BC40B49B44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122" y="1478650"/>
            <a:ext cx="4262461" cy="1134612"/>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a:extLst>
              <a:ext uri="{FF2B5EF4-FFF2-40B4-BE49-F238E27FC236}">
                <a16:creationId xmlns:a16="http://schemas.microsoft.com/office/drawing/2014/main" id="{7D78B0ED-BB6A-AC9C-51FB-49B089805F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122" y="3530014"/>
            <a:ext cx="4500752" cy="1198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0238D98-EBAC-D4C2-4570-B269E6645760}"/>
              </a:ext>
            </a:extLst>
          </p:cNvPr>
          <p:cNvSpPr txBox="1"/>
          <p:nvPr/>
        </p:nvSpPr>
        <p:spPr>
          <a:xfrm>
            <a:off x="437541" y="4518506"/>
            <a:ext cx="9656718" cy="1200329"/>
          </a:xfrm>
          <a:prstGeom prst="rect">
            <a:avLst/>
          </a:prstGeom>
          <a:noFill/>
        </p:spPr>
        <p:txBody>
          <a:bodyPr wrap="square">
            <a:spAutoFit/>
          </a:bodyPr>
          <a:lstStyle/>
          <a:p>
            <a:r>
              <a:rPr lang="en-US" sz="2400" b="0" i="0" dirty="0">
                <a:solidFill>
                  <a:srgbClr val="000000"/>
                </a:solidFill>
                <a:effectLst/>
              </a:rPr>
              <a:t>They treat every human being with respect. They</a:t>
            </a:r>
            <a:r>
              <a:rPr lang="en-US" sz="2400" dirty="0">
                <a:solidFill>
                  <a:srgbClr val="000000"/>
                </a:solidFill>
              </a:rPr>
              <a:t> </a:t>
            </a:r>
            <a:r>
              <a:rPr lang="en-US" sz="2400" b="0" i="0" dirty="0">
                <a:solidFill>
                  <a:srgbClr val="000000"/>
                </a:solidFill>
                <a:effectLst/>
              </a:rPr>
              <a:t>open environment where people are encouraged to learn, share and grow. And  embrace diversity of thought, of cultures, and of people.</a:t>
            </a:r>
            <a:endParaRPr lang="en-IN" sz="2400" dirty="0"/>
          </a:p>
        </p:txBody>
      </p:sp>
      <p:sp>
        <p:nvSpPr>
          <p:cNvPr id="12" name="TextBox 11">
            <a:extLst>
              <a:ext uri="{FF2B5EF4-FFF2-40B4-BE49-F238E27FC236}">
                <a16:creationId xmlns:a16="http://schemas.microsoft.com/office/drawing/2014/main" id="{9E913B50-186C-084A-CC71-139927291E7D}"/>
              </a:ext>
            </a:extLst>
          </p:cNvPr>
          <p:cNvSpPr txBox="1"/>
          <p:nvPr/>
        </p:nvSpPr>
        <p:spPr>
          <a:xfrm>
            <a:off x="437541" y="2499729"/>
            <a:ext cx="9856666" cy="1477328"/>
          </a:xfrm>
          <a:prstGeom prst="rect">
            <a:avLst/>
          </a:prstGeom>
          <a:noFill/>
        </p:spPr>
        <p:txBody>
          <a:bodyPr wrap="square">
            <a:spAutoFit/>
          </a:bodyPr>
          <a:lstStyle/>
          <a:p>
            <a:r>
              <a:rPr lang="en-US" sz="2400" dirty="0"/>
              <a:t>They succeed when their make clients successful. And collaborate to sharpen their insights and amplify this success. And  execute with excellence Always.</a:t>
            </a:r>
          </a:p>
          <a:p>
            <a:endParaRPr lang="en-US" dirty="0"/>
          </a:p>
        </p:txBody>
      </p:sp>
    </p:spTree>
    <p:extLst>
      <p:ext uri="{BB962C8B-B14F-4D97-AF65-F5344CB8AC3E}">
        <p14:creationId xmlns:p14="http://schemas.microsoft.com/office/powerpoint/2010/main" val="319613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98E1D9E8-22CC-BEA4-EBCB-1FEE97495511}"/>
              </a:ext>
            </a:extLst>
          </p:cNvPr>
          <p:cNvSpPr>
            <a:spLocks noGrp="1"/>
          </p:cNvSpPr>
          <p:nvPr>
            <p:ph type="title"/>
          </p:nvPr>
        </p:nvSpPr>
        <p:spPr>
          <a:xfrm>
            <a:off x="2275691" y="323344"/>
            <a:ext cx="8465820" cy="2197921"/>
          </a:xfrm>
        </p:spPr>
        <p:txBody>
          <a:bodyPr/>
          <a:lstStyle/>
          <a:p>
            <a:r>
              <a:rPr lang="en-IN" b="1" i="0" u="sng" dirty="0">
                <a:solidFill>
                  <a:srgbClr val="2D2828"/>
                </a:solidFill>
                <a:effectLst/>
                <a:ea typeface="Segoe UI Historic" panose="020B0502040204020203" pitchFamily="34" charset="0"/>
                <a:cs typeface="Segoe UI Historic" panose="020B0502040204020203" pitchFamily="34" charset="0"/>
              </a:rPr>
              <a:t>Research </a:t>
            </a:r>
            <a:r>
              <a:rPr lang="en-IN" b="1" u="sng" dirty="0">
                <a:solidFill>
                  <a:srgbClr val="2D2828"/>
                </a:solidFill>
                <a:ea typeface="Segoe UI Historic" panose="020B0502040204020203" pitchFamily="34" charset="0"/>
                <a:cs typeface="Segoe UI Historic" panose="020B0502040204020203" pitchFamily="34" charset="0"/>
              </a:rPr>
              <a:t>W</a:t>
            </a:r>
            <a:r>
              <a:rPr lang="en-IN" b="1" i="0" u="sng" dirty="0">
                <a:solidFill>
                  <a:srgbClr val="2D2828"/>
                </a:solidFill>
                <a:effectLst/>
                <a:ea typeface="Segoe UI Historic" panose="020B0502040204020203" pitchFamily="34" charset="0"/>
                <a:cs typeface="Segoe UI Historic" panose="020B0502040204020203" pitchFamily="34" charset="0"/>
              </a:rPr>
              <a:t>ipro’s Identity</a:t>
            </a:r>
            <a:endParaRPr lang="en-IN" u="sng" dirty="0">
              <a:ea typeface="Segoe UI Historic" panose="020B0502040204020203" pitchFamily="34" charset="0"/>
              <a:cs typeface="Segoe UI Historic" panose="020B0502040204020203" pitchFamily="34" charset="0"/>
            </a:endParaRPr>
          </a:p>
        </p:txBody>
      </p:sp>
      <p:sp>
        <p:nvSpPr>
          <p:cNvPr id="4" name="Slide Number Placeholder 3">
            <a:extLst>
              <a:ext uri="{FF2B5EF4-FFF2-40B4-BE49-F238E27FC236}">
                <a16:creationId xmlns:a16="http://schemas.microsoft.com/office/drawing/2014/main" id="{BF2B620C-10F7-E3B0-6D0B-EB7B9CDB4888}"/>
              </a:ext>
            </a:extLst>
          </p:cNvPr>
          <p:cNvSpPr>
            <a:spLocks noGrp="1"/>
          </p:cNvSpPr>
          <p:nvPr>
            <p:ph type="sldNum" sz="quarter" idx="12"/>
          </p:nvPr>
        </p:nvSpPr>
        <p:spPr/>
        <p:txBody>
          <a:bodyPr/>
          <a:lstStyle/>
          <a:p>
            <a:fld id="{48F63A3B-78C7-47BE-AE5E-E10140E04643}" type="slidenum">
              <a:rPr lang="en-US" smtClean="0"/>
              <a:pPr/>
              <a:t>11</a:t>
            </a:fld>
            <a:endParaRPr lang="en-US" dirty="0"/>
          </a:p>
        </p:txBody>
      </p:sp>
      <p:sp>
        <p:nvSpPr>
          <p:cNvPr id="52" name="Content Placeholder 51">
            <a:extLst>
              <a:ext uri="{FF2B5EF4-FFF2-40B4-BE49-F238E27FC236}">
                <a16:creationId xmlns:a16="http://schemas.microsoft.com/office/drawing/2014/main" id="{5C5DA0DB-5FA6-AE30-D523-ABCF29BC712D}"/>
              </a:ext>
            </a:extLst>
          </p:cNvPr>
          <p:cNvSpPr>
            <a:spLocks noGrp="1"/>
          </p:cNvSpPr>
          <p:nvPr>
            <p:ph sz="half" idx="1"/>
          </p:nvPr>
        </p:nvSpPr>
        <p:spPr>
          <a:xfrm>
            <a:off x="2178464" y="1039858"/>
            <a:ext cx="6623248" cy="661763"/>
          </a:xfrm>
        </p:spPr>
        <p:txBody>
          <a:bodyPr>
            <a:normAutofit/>
          </a:bodyPr>
          <a:lstStyle/>
          <a:p>
            <a:pPr marL="0" indent="0">
              <a:buNone/>
            </a:pPr>
            <a:r>
              <a:rPr lang="en-IN" sz="3200" b="1" i="0" u="sng" dirty="0">
                <a:solidFill>
                  <a:srgbClr val="202124"/>
                </a:solidFill>
                <a:effectLst/>
              </a:rPr>
              <a:t>Wipro’s tagline : </a:t>
            </a:r>
            <a:r>
              <a:rPr lang="en-IN" sz="3200" i="0" dirty="0">
                <a:solidFill>
                  <a:srgbClr val="202124"/>
                </a:solidFill>
                <a:effectLst/>
              </a:rPr>
              <a:t>“Spirit of Wipro”</a:t>
            </a:r>
          </a:p>
          <a:p>
            <a:pPr marL="0" indent="0">
              <a:buNone/>
            </a:pPr>
            <a:endParaRPr lang="en-IN" sz="3200" i="0" dirty="0">
              <a:solidFill>
                <a:srgbClr val="202124"/>
              </a:solidFill>
              <a:effectLst/>
            </a:endParaRPr>
          </a:p>
          <a:p>
            <a:pPr marL="0" indent="0">
              <a:buNone/>
            </a:pPr>
            <a:endParaRPr lang="en-IN" sz="3200" i="0" dirty="0">
              <a:solidFill>
                <a:srgbClr val="202124"/>
              </a:solidFill>
              <a:effectLst/>
            </a:endParaRPr>
          </a:p>
          <a:p>
            <a:pPr marL="0" indent="0">
              <a:buNone/>
            </a:pPr>
            <a:endParaRPr lang="en-IN" sz="3200" i="0" dirty="0">
              <a:solidFill>
                <a:srgbClr val="202124"/>
              </a:solidFill>
              <a:effectLst/>
            </a:endParaRPr>
          </a:p>
          <a:p>
            <a:pPr marL="0" indent="0">
              <a:buNone/>
            </a:pPr>
            <a:endParaRPr lang="en-IN" sz="3200" u="sng" dirty="0">
              <a:cs typeface="Arial" panose="020B0604020202020204" pitchFamily="34" charset="0"/>
            </a:endParaRPr>
          </a:p>
        </p:txBody>
      </p:sp>
      <p:sp>
        <p:nvSpPr>
          <p:cNvPr id="8" name="TextBox 7">
            <a:extLst>
              <a:ext uri="{FF2B5EF4-FFF2-40B4-BE49-F238E27FC236}">
                <a16:creationId xmlns:a16="http://schemas.microsoft.com/office/drawing/2014/main" id="{40238D98-EBAC-D4C2-4570-B269E6645760}"/>
              </a:ext>
            </a:extLst>
          </p:cNvPr>
          <p:cNvSpPr txBox="1"/>
          <p:nvPr/>
        </p:nvSpPr>
        <p:spPr>
          <a:xfrm>
            <a:off x="623075" y="4836827"/>
            <a:ext cx="10610598" cy="1569660"/>
          </a:xfrm>
          <a:prstGeom prst="rect">
            <a:avLst/>
          </a:prstGeom>
          <a:noFill/>
        </p:spPr>
        <p:txBody>
          <a:bodyPr wrap="square">
            <a:spAutoFit/>
          </a:bodyPr>
          <a:lstStyle/>
          <a:p>
            <a:r>
              <a:rPr lang="en-US" sz="2400" b="0" i="0" dirty="0">
                <a:solidFill>
                  <a:srgbClr val="000000"/>
                </a:solidFill>
                <a:effectLst/>
              </a:rPr>
              <a:t>Integrity is </a:t>
            </a:r>
            <a:r>
              <a:rPr lang="en-US" sz="2400" dirty="0">
                <a:solidFill>
                  <a:srgbClr val="000000"/>
                </a:solidFill>
              </a:rPr>
              <a:t>with</a:t>
            </a:r>
            <a:r>
              <a:rPr lang="en-US" sz="2400" b="0" i="0" dirty="0">
                <a:solidFill>
                  <a:srgbClr val="000000"/>
                </a:solidFill>
                <a:effectLst/>
              </a:rPr>
              <a:t> core and is the basis of everything. It is about following the law, but it’s more. It is about delivering on their commitments. It is about honesty and fairness in action. It is about being ethical beyond any doubt, in the toughest of circumstances.</a:t>
            </a:r>
            <a:endParaRPr lang="en-IN" sz="2400" dirty="0"/>
          </a:p>
        </p:txBody>
      </p:sp>
      <p:sp>
        <p:nvSpPr>
          <p:cNvPr id="12" name="TextBox 11">
            <a:extLst>
              <a:ext uri="{FF2B5EF4-FFF2-40B4-BE49-F238E27FC236}">
                <a16:creationId xmlns:a16="http://schemas.microsoft.com/office/drawing/2014/main" id="{9E913B50-186C-084A-CC71-139927291E7D}"/>
              </a:ext>
            </a:extLst>
          </p:cNvPr>
          <p:cNvSpPr txBox="1"/>
          <p:nvPr/>
        </p:nvSpPr>
        <p:spPr>
          <a:xfrm>
            <a:off x="865122" y="2553934"/>
            <a:ext cx="9758054" cy="1569660"/>
          </a:xfrm>
          <a:prstGeom prst="rect">
            <a:avLst/>
          </a:prstGeom>
          <a:noFill/>
        </p:spPr>
        <p:txBody>
          <a:bodyPr wrap="square">
            <a:spAutoFit/>
          </a:bodyPr>
          <a:lstStyle/>
          <a:p>
            <a:r>
              <a:rPr lang="en-US" sz="2400" dirty="0"/>
              <a:t>They  will be global in our thinking and our actions. They are responsible citizens of the world. And  are energized by the deep connectedness between people, ideas, communities and the environment.</a:t>
            </a:r>
          </a:p>
        </p:txBody>
      </p:sp>
      <p:pic>
        <p:nvPicPr>
          <p:cNvPr id="3074" name="Picture 2">
            <a:extLst>
              <a:ext uri="{FF2B5EF4-FFF2-40B4-BE49-F238E27FC236}">
                <a16:creationId xmlns:a16="http://schemas.microsoft.com/office/drawing/2014/main" id="{BDDF5EF6-D0FB-C8E5-3C00-5045EA8160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122" y="1471827"/>
            <a:ext cx="4624966" cy="123110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36CD5873-84D5-2E36-2861-F02AFC329E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511" y="3882375"/>
            <a:ext cx="4624966" cy="1248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3617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98E1D9E8-22CC-BEA4-EBCB-1FEE97495511}"/>
              </a:ext>
            </a:extLst>
          </p:cNvPr>
          <p:cNvSpPr>
            <a:spLocks noGrp="1"/>
          </p:cNvSpPr>
          <p:nvPr>
            <p:ph type="title"/>
          </p:nvPr>
        </p:nvSpPr>
        <p:spPr>
          <a:xfrm>
            <a:off x="1684020" y="527051"/>
            <a:ext cx="8465820" cy="2197921"/>
          </a:xfrm>
        </p:spPr>
        <p:txBody>
          <a:bodyPr/>
          <a:lstStyle/>
          <a:p>
            <a:pPr algn="l"/>
            <a:r>
              <a:rPr lang="en-IN" b="1" i="0" dirty="0">
                <a:solidFill>
                  <a:srgbClr val="2D2828"/>
                </a:solidFill>
                <a:effectLst/>
              </a:rPr>
              <a:t>          2.</a:t>
            </a:r>
            <a:r>
              <a:rPr lang="en-IN" b="1" i="0" u="sng" dirty="0">
                <a:solidFill>
                  <a:srgbClr val="2D2828"/>
                </a:solidFill>
                <a:effectLst/>
              </a:rPr>
              <a:t>Competitor Analysis</a:t>
            </a:r>
          </a:p>
        </p:txBody>
      </p:sp>
      <p:sp>
        <p:nvSpPr>
          <p:cNvPr id="4" name="Slide Number Placeholder 3">
            <a:extLst>
              <a:ext uri="{FF2B5EF4-FFF2-40B4-BE49-F238E27FC236}">
                <a16:creationId xmlns:a16="http://schemas.microsoft.com/office/drawing/2014/main" id="{BF2B620C-10F7-E3B0-6D0B-EB7B9CDB4888}"/>
              </a:ext>
            </a:extLst>
          </p:cNvPr>
          <p:cNvSpPr>
            <a:spLocks noGrp="1"/>
          </p:cNvSpPr>
          <p:nvPr>
            <p:ph type="sldNum" sz="quarter" idx="12"/>
          </p:nvPr>
        </p:nvSpPr>
        <p:spPr/>
        <p:txBody>
          <a:bodyPr/>
          <a:lstStyle/>
          <a:p>
            <a:fld id="{48F63A3B-78C7-47BE-AE5E-E10140E04643}" type="slidenum">
              <a:rPr lang="en-US" smtClean="0"/>
              <a:pPr/>
              <a:t>12</a:t>
            </a:fld>
            <a:endParaRPr lang="en-US" dirty="0"/>
          </a:p>
        </p:txBody>
      </p:sp>
      <p:sp>
        <p:nvSpPr>
          <p:cNvPr id="52" name="Content Placeholder 51">
            <a:extLst>
              <a:ext uri="{FF2B5EF4-FFF2-40B4-BE49-F238E27FC236}">
                <a16:creationId xmlns:a16="http://schemas.microsoft.com/office/drawing/2014/main" id="{5C5DA0DB-5FA6-AE30-D523-ABCF29BC712D}"/>
              </a:ext>
            </a:extLst>
          </p:cNvPr>
          <p:cNvSpPr>
            <a:spLocks noGrp="1"/>
          </p:cNvSpPr>
          <p:nvPr>
            <p:ph sz="half" idx="1"/>
          </p:nvPr>
        </p:nvSpPr>
        <p:spPr>
          <a:xfrm>
            <a:off x="1166114" y="1916878"/>
            <a:ext cx="10680192" cy="4941122"/>
          </a:xfrm>
        </p:spPr>
        <p:txBody>
          <a:bodyPr>
            <a:normAutofit/>
          </a:bodyPr>
          <a:lstStyle/>
          <a:p>
            <a:pPr marL="0" indent="0">
              <a:buNone/>
            </a:pPr>
            <a:r>
              <a:rPr lang="en-IN" sz="3200" b="1" u="sng" dirty="0">
                <a:solidFill>
                  <a:srgbClr val="202124"/>
                </a:solidFill>
                <a:cs typeface="Arial" panose="020B0604020202020204" pitchFamily="34" charset="0"/>
              </a:rPr>
              <a:t>Top 3 competitors of </a:t>
            </a:r>
            <a:r>
              <a:rPr lang="en-IN" sz="3200" b="1" u="sng" dirty="0" err="1">
                <a:solidFill>
                  <a:srgbClr val="202124"/>
                </a:solidFill>
                <a:cs typeface="Arial" panose="020B0604020202020204" pitchFamily="34" charset="0"/>
              </a:rPr>
              <a:t>wipro</a:t>
            </a:r>
            <a:r>
              <a:rPr lang="en-IN" sz="3200" b="1" u="sng" dirty="0">
                <a:solidFill>
                  <a:srgbClr val="202124"/>
                </a:solidFill>
                <a:cs typeface="Arial" panose="020B0604020202020204" pitchFamily="34" charset="0"/>
              </a:rPr>
              <a:t>:</a:t>
            </a:r>
          </a:p>
          <a:p>
            <a:pPr marL="514350" indent="-514350">
              <a:buAutoNum type="arabicPeriod"/>
            </a:pPr>
            <a:r>
              <a:rPr lang="en-US" sz="3200" dirty="0" err="1">
                <a:solidFill>
                  <a:srgbClr val="202124"/>
                </a:solidFill>
                <a:cs typeface="Arial" panose="020B0604020202020204" pitchFamily="34" charset="0"/>
              </a:rPr>
              <a:t>Cybertech</a:t>
            </a:r>
            <a:r>
              <a:rPr lang="en-US" sz="3200" dirty="0">
                <a:solidFill>
                  <a:srgbClr val="202124"/>
                </a:solidFill>
                <a:cs typeface="Arial" panose="020B0604020202020204" pitchFamily="34" charset="0"/>
              </a:rPr>
              <a:t> Systems and Software</a:t>
            </a:r>
          </a:p>
          <a:p>
            <a:pPr marL="514350" indent="-514350">
              <a:buAutoNum type="arabicPeriod"/>
            </a:pPr>
            <a:r>
              <a:rPr lang="en-IN" sz="3200" i="0" dirty="0">
                <a:solidFill>
                  <a:srgbClr val="202124"/>
                </a:solidFill>
                <a:effectLst/>
              </a:rPr>
              <a:t>Infosys</a:t>
            </a:r>
          </a:p>
          <a:p>
            <a:pPr marL="514350" indent="-514350">
              <a:buAutoNum type="arabicPeriod"/>
            </a:pPr>
            <a:r>
              <a:rPr lang="en-IN" sz="3200" i="0" dirty="0">
                <a:solidFill>
                  <a:srgbClr val="202124"/>
                </a:solidFill>
                <a:effectLst/>
              </a:rPr>
              <a:t>Cognizant</a:t>
            </a:r>
          </a:p>
        </p:txBody>
      </p:sp>
    </p:spTree>
    <p:extLst>
      <p:ext uri="{BB962C8B-B14F-4D97-AF65-F5344CB8AC3E}">
        <p14:creationId xmlns:p14="http://schemas.microsoft.com/office/powerpoint/2010/main" val="2895148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98E1D9E8-22CC-BEA4-EBCB-1FEE97495511}"/>
              </a:ext>
            </a:extLst>
          </p:cNvPr>
          <p:cNvSpPr>
            <a:spLocks noGrp="1"/>
          </p:cNvSpPr>
          <p:nvPr>
            <p:ph type="title"/>
          </p:nvPr>
        </p:nvSpPr>
        <p:spPr>
          <a:xfrm>
            <a:off x="1843054" y="454125"/>
            <a:ext cx="8465820" cy="2197921"/>
          </a:xfrm>
        </p:spPr>
        <p:txBody>
          <a:bodyPr/>
          <a:lstStyle/>
          <a:p>
            <a:pPr algn="l"/>
            <a:r>
              <a:rPr lang="en-IN" b="1" i="0" dirty="0">
                <a:solidFill>
                  <a:srgbClr val="2D2828"/>
                </a:solidFill>
                <a:effectLst/>
              </a:rPr>
              <a:t>          </a:t>
            </a:r>
            <a:r>
              <a:rPr lang="en-IN" b="1" i="0" u="sng" dirty="0">
                <a:solidFill>
                  <a:srgbClr val="2D2828"/>
                </a:solidFill>
                <a:effectLst/>
              </a:rPr>
              <a:t>Competitor Analysis</a:t>
            </a:r>
          </a:p>
        </p:txBody>
      </p:sp>
      <p:sp>
        <p:nvSpPr>
          <p:cNvPr id="4" name="Slide Number Placeholder 3">
            <a:extLst>
              <a:ext uri="{FF2B5EF4-FFF2-40B4-BE49-F238E27FC236}">
                <a16:creationId xmlns:a16="http://schemas.microsoft.com/office/drawing/2014/main" id="{BF2B620C-10F7-E3B0-6D0B-EB7B9CDB4888}"/>
              </a:ext>
            </a:extLst>
          </p:cNvPr>
          <p:cNvSpPr>
            <a:spLocks noGrp="1"/>
          </p:cNvSpPr>
          <p:nvPr>
            <p:ph type="sldNum" sz="quarter" idx="12"/>
          </p:nvPr>
        </p:nvSpPr>
        <p:spPr/>
        <p:txBody>
          <a:bodyPr/>
          <a:lstStyle/>
          <a:p>
            <a:fld id="{48F63A3B-78C7-47BE-AE5E-E10140E04643}" type="slidenum">
              <a:rPr lang="en-US" smtClean="0"/>
              <a:pPr/>
              <a:t>13</a:t>
            </a:fld>
            <a:endParaRPr lang="en-US" dirty="0"/>
          </a:p>
        </p:txBody>
      </p:sp>
      <p:sp>
        <p:nvSpPr>
          <p:cNvPr id="52" name="Content Placeholder 51">
            <a:extLst>
              <a:ext uri="{FF2B5EF4-FFF2-40B4-BE49-F238E27FC236}">
                <a16:creationId xmlns:a16="http://schemas.microsoft.com/office/drawing/2014/main" id="{5C5DA0DB-5FA6-AE30-D523-ABCF29BC712D}"/>
              </a:ext>
            </a:extLst>
          </p:cNvPr>
          <p:cNvSpPr>
            <a:spLocks noGrp="1"/>
          </p:cNvSpPr>
          <p:nvPr>
            <p:ph sz="half" idx="1"/>
          </p:nvPr>
        </p:nvSpPr>
        <p:spPr>
          <a:xfrm>
            <a:off x="755904" y="1442720"/>
            <a:ext cx="10680192" cy="5394960"/>
          </a:xfrm>
        </p:spPr>
        <p:txBody>
          <a:bodyPr>
            <a:normAutofit/>
          </a:bodyPr>
          <a:lstStyle/>
          <a:p>
            <a:pPr marL="0" indent="0">
              <a:buNone/>
            </a:pPr>
            <a:r>
              <a:rPr lang="en-US" sz="3200" b="1" u="sng" dirty="0">
                <a:solidFill>
                  <a:srgbClr val="202124"/>
                </a:solidFill>
                <a:cs typeface="Arial" panose="020B0604020202020204" pitchFamily="34" charset="0"/>
              </a:rPr>
              <a:t>1.Cybertech Systems and Software Ltd:</a:t>
            </a:r>
          </a:p>
          <a:p>
            <a:pPr marL="0" indent="0">
              <a:buNone/>
            </a:pPr>
            <a:endParaRPr lang="en-IN" sz="3200" i="0" dirty="0">
              <a:solidFill>
                <a:srgbClr val="202124"/>
              </a:solidFill>
              <a:effectLst/>
            </a:endParaRPr>
          </a:p>
        </p:txBody>
      </p:sp>
      <p:pic>
        <p:nvPicPr>
          <p:cNvPr id="10" name="Picture 9">
            <a:extLst>
              <a:ext uri="{FF2B5EF4-FFF2-40B4-BE49-F238E27FC236}">
                <a16:creationId xmlns:a16="http://schemas.microsoft.com/office/drawing/2014/main" id="{572129C8-90CF-75C0-75AC-BD886844E8ED}"/>
              </a:ext>
            </a:extLst>
          </p:cNvPr>
          <p:cNvPicPr>
            <a:picLocks noChangeAspect="1"/>
          </p:cNvPicPr>
          <p:nvPr/>
        </p:nvPicPr>
        <p:blipFill rotWithShape="1">
          <a:blip r:embed="rId2"/>
          <a:srcRect l="11206" t="43259" r="24127" b="8592"/>
          <a:stretch/>
        </p:blipFill>
        <p:spPr>
          <a:xfrm>
            <a:off x="1297492" y="2468641"/>
            <a:ext cx="7884160" cy="33020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08729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98E1D9E8-22CC-BEA4-EBCB-1FEE97495511}"/>
              </a:ext>
            </a:extLst>
          </p:cNvPr>
          <p:cNvSpPr>
            <a:spLocks noGrp="1"/>
          </p:cNvSpPr>
          <p:nvPr>
            <p:ph type="title"/>
          </p:nvPr>
        </p:nvSpPr>
        <p:spPr>
          <a:xfrm>
            <a:off x="1863090" y="451513"/>
            <a:ext cx="8465820" cy="2197921"/>
          </a:xfrm>
        </p:spPr>
        <p:txBody>
          <a:bodyPr/>
          <a:lstStyle/>
          <a:p>
            <a:pPr algn="l"/>
            <a:r>
              <a:rPr lang="en-IN" b="1" i="0" dirty="0">
                <a:solidFill>
                  <a:srgbClr val="2D2828"/>
                </a:solidFill>
                <a:effectLst/>
              </a:rPr>
              <a:t>          </a:t>
            </a:r>
            <a:r>
              <a:rPr lang="en-IN" b="1" i="0" u="sng" dirty="0">
                <a:solidFill>
                  <a:srgbClr val="2D2828"/>
                </a:solidFill>
                <a:effectLst/>
              </a:rPr>
              <a:t>Competitor Analysis</a:t>
            </a:r>
          </a:p>
        </p:txBody>
      </p:sp>
      <p:sp>
        <p:nvSpPr>
          <p:cNvPr id="4" name="Slide Number Placeholder 3">
            <a:extLst>
              <a:ext uri="{FF2B5EF4-FFF2-40B4-BE49-F238E27FC236}">
                <a16:creationId xmlns:a16="http://schemas.microsoft.com/office/drawing/2014/main" id="{BF2B620C-10F7-E3B0-6D0B-EB7B9CDB4888}"/>
              </a:ext>
            </a:extLst>
          </p:cNvPr>
          <p:cNvSpPr>
            <a:spLocks noGrp="1"/>
          </p:cNvSpPr>
          <p:nvPr>
            <p:ph type="sldNum" sz="quarter" idx="12"/>
          </p:nvPr>
        </p:nvSpPr>
        <p:spPr/>
        <p:txBody>
          <a:bodyPr/>
          <a:lstStyle/>
          <a:p>
            <a:fld id="{48F63A3B-78C7-47BE-AE5E-E10140E04643}" type="slidenum">
              <a:rPr lang="en-US" smtClean="0"/>
              <a:pPr/>
              <a:t>14</a:t>
            </a:fld>
            <a:endParaRPr lang="en-US" dirty="0"/>
          </a:p>
        </p:txBody>
      </p:sp>
      <p:sp>
        <p:nvSpPr>
          <p:cNvPr id="52" name="Content Placeholder 51">
            <a:extLst>
              <a:ext uri="{FF2B5EF4-FFF2-40B4-BE49-F238E27FC236}">
                <a16:creationId xmlns:a16="http://schemas.microsoft.com/office/drawing/2014/main" id="{5C5DA0DB-5FA6-AE30-D523-ABCF29BC712D}"/>
              </a:ext>
            </a:extLst>
          </p:cNvPr>
          <p:cNvSpPr>
            <a:spLocks noGrp="1"/>
          </p:cNvSpPr>
          <p:nvPr>
            <p:ph sz="half" idx="1"/>
          </p:nvPr>
        </p:nvSpPr>
        <p:spPr>
          <a:xfrm>
            <a:off x="289739" y="1344108"/>
            <a:ext cx="10680192" cy="5394960"/>
          </a:xfrm>
        </p:spPr>
        <p:txBody>
          <a:bodyPr>
            <a:normAutofit/>
          </a:bodyPr>
          <a:lstStyle/>
          <a:p>
            <a:pPr marL="0" indent="0">
              <a:buNone/>
            </a:pPr>
            <a:r>
              <a:rPr lang="en-US" sz="3200" b="1" u="sng" dirty="0">
                <a:solidFill>
                  <a:srgbClr val="202124"/>
                </a:solidFill>
                <a:cs typeface="Arial" panose="020B0604020202020204" pitchFamily="34" charset="0"/>
              </a:rPr>
              <a:t>1.Cybertech Systems and Software Ltd:</a:t>
            </a:r>
          </a:p>
          <a:p>
            <a:pPr marL="0" indent="0">
              <a:buNone/>
            </a:pPr>
            <a:r>
              <a:rPr lang="en-US" sz="3200" b="1" u="sng" dirty="0">
                <a:solidFill>
                  <a:srgbClr val="202124"/>
                </a:solidFill>
                <a:cs typeface="Arial" panose="020B0604020202020204" pitchFamily="34" charset="0"/>
              </a:rPr>
              <a:t>USPs:</a:t>
            </a:r>
            <a:r>
              <a:rPr lang="en-US" sz="3200" b="1" dirty="0">
                <a:solidFill>
                  <a:srgbClr val="202124"/>
                </a:solidFill>
                <a:cs typeface="Arial" panose="020B0604020202020204" pitchFamily="34" charset="0"/>
              </a:rPr>
              <a:t> </a:t>
            </a:r>
            <a:r>
              <a:rPr lang="en-US" sz="2400" dirty="0">
                <a:solidFill>
                  <a:srgbClr val="202124"/>
                </a:solidFill>
                <a:cs typeface="Arial" panose="020B0604020202020204" pitchFamily="34" charset="0"/>
              </a:rPr>
              <a:t>Cyber tech is an IT services and solutions provider with specialties in enterprise software development, cybersecurity, and digital transformation. Some of their possible USPs could be:</a:t>
            </a:r>
          </a:p>
          <a:p>
            <a:pPr marL="0" indent="0">
              <a:buNone/>
            </a:pPr>
            <a:endParaRPr lang="en-US" sz="2400" dirty="0">
              <a:solidFill>
                <a:srgbClr val="202124"/>
              </a:solidFill>
              <a:cs typeface="Arial" panose="020B0604020202020204" pitchFamily="34" charset="0"/>
            </a:endParaRPr>
          </a:p>
          <a:p>
            <a:r>
              <a:rPr lang="en-US" sz="2400" dirty="0">
                <a:solidFill>
                  <a:srgbClr val="202124"/>
                </a:solidFill>
                <a:cs typeface="Arial" panose="020B0604020202020204" pitchFamily="34" charset="0"/>
              </a:rPr>
              <a:t>They provide cybersecurity solutions to safeguard businesses against online dangers.</a:t>
            </a:r>
          </a:p>
          <a:p>
            <a:r>
              <a:rPr lang="en-US" sz="2400" dirty="0">
                <a:solidFill>
                  <a:srgbClr val="202124"/>
                </a:solidFill>
                <a:cs typeface="Arial" panose="020B0604020202020204" pitchFamily="34" charset="0"/>
              </a:rPr>
              <a:t>With cutting-edge solutions, they assist firms in transforming for the digital era.</a:t>
            </a:r>
          </a:p>
          <a:p>
            <a:r>
              <a:rPr lang="en-US" sz="2400" dirty="0">
                <a:solidFill>
                  <a:srgbClr val="202124"/>
                </a:solidFill>
                <a:cs typeface="Arial" panose="020B0604020202020204" pitchFamily="34" charset="0"/>
              </a:rPr>
              <a:t>Custom Software Development: They offer specially designed software for a range of businesses.</a:t>
            </a:r>
            <a:endParaRPr lang="en-IN" sz="2400" i="0" dirty="0">
              <a:solidFill>
                <a:srgbClr val="202124"/>
              </a:solidFill>
              <a:effectLst/>
            </a:endParaRPr>
          </a:p>
        </p:txBody>
      </p:sp>
    </p:spTree>
    <p:extLst>
      <p:ext uri="{BB962C8B-B14F-4D97-AF65-F5344CB8AC3E}">
        <p14:creationId xmlns:p14="http://schemas.microsoft.com/office/powerpoint/2010/main" val="2036270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98E1D9E8-22CC-BEA4-EBCB-1FEE97495511}"/>
              </a:ext>
            </a:extLst>
          </p:cNvPr>
          <p:cNvSpPr>
            <a:spLocks noGrp="1"/>
          </p:cNvSpPr>
          <p:nvPr>
            <p:ph type="title"/>
          </p:nvPr>
        </p:nvSpPr>
        <p:spPr>
          <a:xfrm>
            <a:off x="1934808" y="451513"/>
            <a:ext cx="8465820" cy="2197921"/>
          </a:xfrm>
        </p:spPr>
        <p:txBody>
          <a:bodyPr/>
          <a:lstStyle/>
          <a:p>
            <a:pPr algn="l"/>
            <a:r>
              <a:rPr lang="en-IN" b="1" i="0" dirty="0">
                <a:solidFill>
                  <a:srgbClr val="2D2828"/>
                </a:solidFill>
                <a:effectLst/>
              </a:rPr>
              <a:t>          </a:t>
            </a:r>
            <a:r>
              <a:rPr lang="en-IN" b="1" i="0" u="sng" dirty="0">
                <a:solidFill>
                  <a:srgbClr val="2D2828"/>
                </a:solidFill>
                <a:effectLst/>
              </a:rPr>
              <a:t>Competitor Analysis</a:t>
            </a:r>
          </a:p>
        </p:txBody>
      </p:sp>
      <p:sp>
        <p:nvSpPr>
          <p:cNvPr id="4" name="Slide Number Placeholder 3">
            <a:extLst>
              <a:ext uri="{FF2B5EF4-FFF2-40B4-BE49-F238E27FC236}">
                <a16:creationId xmlns:a16="http://schemas.microsoft.com/office/drawing/2014/main" id="{BF2B620C-10F7-E3B0-6D0B-EB7B9CDB4888}"/>
              </a:ext>
            </a:extLst>
          </p:cNvPr>
          <p:cNvSpPr>
            <a:spLocks noGrp="1"/>
          </p:cNvSpPr>
          <p:nvPr>
            <p:ph type="sldNum" sz="quarter" idx="12"/>
          </p:nvPr>
        </p:nvSpPr>
        <p:spPr/>
        <p:txBody>
          <a:bodyPr/>
          <a:lstStyle/>
          <a:p>
            <a:fld id="{48F63A3B-78C7-47BE-AE5E-E10140E04643}" type="slidenum">
              <a:rPr lang="en-US" smtClean="0"/>
              <a:pPr/>
              <a:t>15</a:t>
            </a:fld>
            <a:endParaRPr lang="en-US" dirty="0"/>
          </a:p>
        </p:txBody>
      </p:sp>
      <p:sp>
        <p:nvSpPr>
          <p:cNvPr id="52" name="Content Placeholder 51">
            <a:extLst>
              <a:ext uri="{FF2B5EF4-FFF2-40B4-BE49-F238E27FC236}">
                <a16:creationId xmlns:a16="http://schemas.microsoft.com/office/drawing/2014/main" id="{5C5DA0DB-5FA6-AE30-D523-ABCF29BC712D}"/>
              </a:ext>
            </a:extLst>
          </p:cNvPr>
          <p:cNvSpPr>
            <a:spLocks noGrp="1"/>
          </p:cNvSpPr>
          <p:nvPr>
            <p:ph sz="half" idx="1"/>
          </p:nvPr>
        </p:nvSpPr>
        <p:spPr>
          <a:xfrm>
            <a:off x="997951" y="1918446"/>
            <a:ext cx="8921510" cy="3734902"/>
          </a:xfrm>
        </p:spPr>
        <p:txBody>
          <a:bodyPr>
            <a:normAutofit lnSpcReduction="10000"/>
          </a:bodyPr>
          <a:lstStyle/>
          <a:p>
            <a:pPr marL="0" indent="0">
              <a:buNone/>
            </a:pPr>
            <a:r>
              <a:rPr lang="en-US" sz="3200" b="1" u="sng" dirty="0">
                <a:solidFill>
                  <a:srgbClr val="202124"/>
                </a:solidFill>
                <a:cs typeface="Arial" panose="020B0604020202020204" pitchFamily="34" charset="0"/>
              </a:rPr>
              <a:t>1.Cybertech Systems and Software Ltd:</a:t>
            </a:r>
          </a:p>
          <a:p>
            <a:pPr marL="0" indent="0">
              <a:buNone/>
            </a:pPr>
            <a:r>
              <a:rPr lang="en-US" sz="3600" b="1" dirty="0">
                <a:solidFill>
                  <a:srgbClr val="202124"/>
                </a:solidFill>
                <a:cs typeface="Arial" panose="020B0604020202020204" pitchFamily="34" charset="0"/>
              </a:rPr>
              <a:t>Online Communication </a:t>
            </a:r>
            <a:r>
              <a:rPr lang="en-US" sz="3600" dirty="0">
                <a:solidFill>
                  <a:srgbClr val="202124"/>
                </a:solidFill>
                <a:cs typeface="Arial" panose="020B0604020202020204" pitchFamily="34" charset="0"/>
              </a:rPr>
              <a:t>: Their main online communication Are Instagram , twitter , Facebook . They share latest information about their services, products, and recruitment.</a:t>
            </a:r>
          </a:p>
          <a:p>
            <a:pPr marL="0" indent="0">
              <a:buNone/>
            </a:pPr>
            <a:r>
              <a:rPr lang="en-US" sz="2400" i="0" dirty="0">
                <a:solidFill>
                  <a:srgbClr val="202124"/>
                </a:solidFill>
                <a:effectLst/>
                <a:cs typeface="Arial" panose="020B0604020202020204" pitchFamily="34" charset="0"/>
              </a:rPr>
              <a:t>                                              </a:t>
            </a:r>
            <a:endParaRPr lang="en-IN" sz="2000" i="0" dirty="0">
              <a:solidFill>
                <a:srgbClr val="202124"/>
              </a:solidFill>
              <a:effectLst/>
            </a:endParaRPr>
          </a:p>
        </p:txBody>
      </p:sp>
    </p:spTree>
    <p:extLst>
      <p:ext uri="{BB962C8B-B14F-4D97-AF65-F5344CB8AC3E}">
        <p14:creationId xmlns:p14="http://schemas.microsoft.com/office/powerpoint/2010/main" val="911022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98E1D9E8-22CC-BEA4-EBCB-1FEE97495511}"/>
              </a:ext>
            </a:extLst>
          </p:cNvPr>
          <p:cNvSpPr>
            <a:spLocks noGrp="1"/>
          </p:cNvSpPr>
          <p:nvPr>
            <p:ph type="title"/>
          </p:nvPr>
        </p:nvSpPr>
        <p:spPr>
          <a:xfrm>
            <a:off x="1863090" y="751086"/>
            <a:ext cx="8465820" cy="2197921"/>
          </a:xfrm>
        </p:spPr>
        <p:txBody>
          <a:bodyPr/>
          <a:lstStyle/>
          <a:p>
            <a:pPr algn="l"/>
            <a:r>
              <a:rPr lang="en-IN" b="1" i="0" dirty="0">
                <a:solidFill>
                  <a:srgbClr val="2D2828"/>
                </a:solidFill>
                <a:effectLst/>
              </a:rPr>
              <a:t>          </a:t>
            </a:r>
            <a:r>
              <a:rPr lang="en-IN" b="1" i="0" u="sng" dirty="0">
                <a:solidFill>
                  <a:srgbClr val="2D2828"/>
                </a:solidFill>
                <a:effectLst/>
              </a:rPr>
              <a:t>Competitor Analysis</a:t>
            </a:r>
          </a:p>
        </p:txBody>
      </p:sp>
      <p:sp>
        <p:nvSpPr>
          <p:cNvPr id="4" name="Slide Number Placeholder 3">
            <a:extLst>
              <a:ext uri="{FF2B5EF4-FFF2-40B4-BE49-F238E27FC236}">
                <a16:creationId xmlns:a16="http://schemas.microsoft.com/office/drawing/2014/main" id="{BF2B620C-10F7-E3B0-6D0B-EB7B9CDB4888}"/>
              </a:ext>
            </a:extLst>
          </p:cNvPr>
          <p:cNvSpPr>
            <a:spLocks noGrp="1"/>
          </p:cNvSpPr>
          <p:nvPr>
            <p:ph type="sldNum" sz="quarter" idx="12"/>
          </p:nvPr>
        </p:nvSpPr>
        <p:spPr/>
        <p:txBody>
          <a:bodyPr/>
          <a:lstStyle/>
          <a:p>
            <a:fld id="{48F63A3B-78C7-47BE-AE5E-E10140E04643}" type="slidenum">
              <a:rPr lang="en-US" smtClean="0"/>
              <a:pPr/>
              <a:t>16</a:t>
            </a:fld>
            <a:endParaRPr lang="en-US" dirty="0"/>
          </a:p>
        </p:txBody>
      </p:sp>
      <p:sp>
        <p:nvSpPr>
          <p:cNvPr id="52" name="Content Placeholder 51">
            <a:extLst>
              <a:ext uri="{FF2B5EF4-FFF2-40B4-BE49-F238E27FC236}">
                <a16:creationId xmlns:a16="http://schemas.microsoft.com/office/drawing/2014/main" id="{5C5DA0DB-5FA6-AE30-D523-ABCF29BC712D}"/>
              </a:ext>
            </a:extLst>
          </p:cNvPr>
          <p:cNvSpPr>
            <a:spLocks noGrp="1"/>
          </p:cNvSpPr>
          <p:nvPr>
            <p:ph sz="half" idx="1"/>
          </p:nvPr>
        </p:nvSpPr>
        <p:spPr>
          <a:xfrm>
            <a:off x="755904" y="1191708"/>
            <a:ext cx="10680192" cy="5394960"/>
          </a:xfrm>
        </p:spPr>
        <p:txBody>
          <a:bodyPr>
            <a:normAutofit/>
          </a:bodyPr>
          <a:lstStyle/>
          <a:p>
            <a:pPr marL="0" indent="0">
              <a:lnSpc>
                <a:spcPct val="300000"/>
              </a:lnSpc>
              <a:buNone/>
            </a:pPr>
            <a:r>
              <a:rPr lang="en-US" sz="2400" i="0" dirty="0">
                <a:solidFill>
                  <a:srgbClr val="202124"/>
                </a:solidFill>
                <a:effectLst/>
                <a:cs typeface="Arial" panose="020B0604020202020204" pitchFamily="34" charset="0"/>
              </a:rPr>
              <a:t>           </a:t>
            </a:r>
            <a:r>
              <a:rPr lang="en-US" sz="3200" b="1" i="0" dirty="0">
                <a:solidFill>
                  <a:srgbClr val="202124"/>
                </a:solidFill>
                <a:effectLst/>
                <a:cs typeface="Arial" panose="020B0604020202020204" pitchFamily="34" charset="0"/>
              </a:rPr>
              <a:t>Instagram                 </a:t>
            </a:r>
            <a:r>
              <a:rPr lang="en-US" sz="3200" b="1" dirty="0">
                <a:solidFill>
                  <a:srgbClr val="202124"/>
                </a:solidFill>
                <a:cs typeface="Arial" panose="020B0604020202020204" pitchFamily="34" charset="0"/>
              </a:rPr>
              <a:t>Facebook</a:t>
            </a:r>
            <a:r>
              <a:rPr lang="en-US" sz="3200" b="1" i="0" dirty="0">
                <a:solidFill>
                  <a:srgbClr val="202124"/>
                </a:solidFill>
                <a:effectLst/>
                <a:cs typeface="Arial" panose="020B0604020202020204" pitchFamily="34" charset="0"/>
              </a:rPr>
              <a:t>                Twitter         Twitter </a:t>
            </a:r>
            <a:endParaRPr lang="en-IN" sz="3200" b="1" i="0" dirty="0">
              <a:solidFill>
                <a:srgbClr val="202124"/>
              </a:solidFill>
              <a:effectLst/>
            </a:endParaRPr>
          </a:p>
        </p:txBody>
      </p:sp>
      <p:pic>
        <p:nvPicPr>
          <p:cNvPr id="3" name="Picture 2">
            <a:extLst>
              <a:ext uri="{FF2B5EF4-FFF2-40B4-BE49-F238E27FC236}">
                <a16:creationId xmlns:a16="http://schemas.microsoft.com/office/drawing/2014/main" id="{9F839385-0BEF-67AC-950F-CC4C799363B6}"/>
              </a:ext>
            </a:extLst>
          </p:cNvPr>
          <p:cNvPicPr>
            <a:picLocks noChangeAspect="1"/>
          </p:cNvPicPr>
          <p:nvPr/>
        </p:nvPicPr>
        <p:blipFill rotWithShape="1">
          <a:blip r:embed="rId2"/>
          <a:srcRect l="25833" t="9778" r="11251" b="6222"/>
          <a:stretch/>
        </p:blipFill>
        <p:spPr>
          <a:xfrm>
            <a:off x="829801" y="2598848"/>
            <a:ext cx="3625758" cy="272292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5B860C17-03DB-2A49-207E-F216077A9233}"/>
              </a:ext>
            </a:extLst>
          </p:cNvPr>
          <p:cNvPicPr>
            <a:picLocks noChangeAspect="1"/>
          </p:cNvPicPr>
          <p:nvPr/>
        </p:nvPicPr>
        <p:blipFill rotWithShape="1">
          <a:blip r:embed="rId3"/>
          <a:srcRect l="8473" t="13726" r="9728"/>
          <a:stretch/>
        </p:blipFill>
        <p:spPr>
          <a:xfrm>
            <a:off x="4762032" y="2598848"/>
            <a:ext cx="3696504" cy="219792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EF44773E-FE5E-61DC-E023-B4B5D48CB897}"/>
              </a:ext>
            </a:extLst>
          </p:cNvPr>
          <p:cNvPicPr>
            <a:picLocks noChangeAspect="1"/>
          </p:cNvPicPr>
          <p:nvPr/>
        </p:nvPicPr>
        <p:blipFill rotWithShape="1">
          <a:blip r:embed="rId4"/>
          <a:srcRect l="25220" t="8889" r="33971" b="6274"/>
          <a:stretch/>
        </p:blipFill>
        <p:spPr>
          <a:xfrm>
            <a:off x="9274002" y="2508385"/>
            <a:ext cx="2587112" cy="302528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5616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98E1D9E8-22CC-BEA4-EBCB-1FEE97495511}"/>
              </a:ext>
            </a:extLst>
          </p:cNvPr>
          <p:cNvSpPr>
            <a:spLocks noGrp="1"/>
          </p:cNvSpPr>
          <p:nvPr>
            <p:ph type="title"/>
          </p:nvPr>
        </p:nvSpPr>
        <p:spPr>
          <a:xfrm>
            <a:off x="215153" y="356229"/>
            <a:ext cx="10171436" cy="2197921"/>
          </a:xfrm>
        </p:spPr>
        <p:txBody>
          <a:bodyPr/>
          <a:lstStyle/>
          <a:p>
            <a:pPr algn="l"/>
            <a:r>
              <a:rPr lang="en-IN" b="1" i="0" dirty="0">
                <a:solidFill>
                  <a:srgbClr val="2D2828"/>
                </a:solidFill>
                <a:effectLst/>
              </a:rPr>
              <a:t>                   </a:t>
            </a:r>
            <a:r>
              <a:rPr lang="en-IN" b="1" i="0" u="sng" dirty="0">
                <a:solidFill>
                  <a:srgbClr val="2D2828"/>
                </a:solidFill>
                <a:effectLst/>
              </a:rPr>
              <a:t>Competitor Analysis</a:t>
            </a:r>
            <a:br>
              <a:rPr lang="en-IN" b="1" i="0" u="sng" dirty="0">
                <a:solidFill>
                  <a:srgbClr val="2D2828"/>
                </a:solidFill>
                <a:effectLst/>
              </a:rPr>
            </a:br>
            <a:r>
              <a:rPr lang="en-US" sz="3200" u="sng" dirty="0"/>
              <a:t>SWOT analysis for </a:t>
            </a:r>
            <a:r>
              <a:rPr lang="en-US" sz="3200" u="sng" dirty="0" err="1"/>
              <a:t>Cybertech</a:t>
            </a:r>
            <a:r>
              <a:rPr lang="en-US" sz="3200" u="sng" dirty="0"/>
              <a:t> Systems and Software</a:t>
            </a:r>
            <a:br>
              <a:rPr lang="en-US" sz="4400" b="1" u="sng" dirty="0"/>
            </a:br>
            <a:endParaRPr lang="en-IN" b="1" i="0" u="sng" dirty="0">
              <a:solidFill>
                <a:srgbClr val="2D2828"/>
              </a:solidFill>
              <a:effectLst/>
            </a:endParaRPr>
          </a:p>
        </p:txBody>
      </p:sp>
      <p:sp>
        <p:nvSpPr>
          <p:cNvPr id="4" name="Slide Number Placeholder 3">
            <a:extLst>
              <a:ext uri="{FF2B5EF4-FFF2-40B4-BE49-F238E27FC236}">
                <a16:creationId xmlns:a16="http://schemas.microsoft.com/office/drawing/2014/main" id="{BF2B620C-10F7-E3B0-6D0B-EB7B9CDB4888}"/>
              </a:ext>
            </a:extLst>
          </p:cNvPr>
          <p:cNvSpPr>
            <a:spLocks noGrp="1"/>
          </p:cNvSpPr>
          <p:nvPr>
            <p:ph type="sldNum" sz="quarter" idx="12"/>
          </p:nvPr>
        </p:nvSpPr>
        <p:spPr/>
        <p:txBody>
          <a:bodyPr/>
          <a:lstStyle/>
          <a:p>
            <a:fld id="{48F63A3B-78C7-47BE-AE5E-E10140E04643}" type="slidenum">
              <a:rPr lang="en-US" smtClean="0"/>
              <a:pPr/>
              <a:t>17</a:t>
            </a:fld>
            <a:endParaRPr lang="en-US" dirty="0"/>
          </a:p>
        </p:txBody>
      </p:sp>
      <p:sp>
        <p:nvSpPr>
          <p:cNvPr id="52" name="Content Placeholder 51">
            <a:extLst>
              <a:ext uri="{FF2B5EF4-FFF2-40B4-BE49-F238E27FC236}">
                <a16:creationId xmlns:a16="http://schemas.microsoft.com/office/drawing/2014/main" id="{5C5DA0DB-5FA6-AE30-D523-ABCF29BC712D}"/>
              </a:ext>
            </a:extLst>
          </p:cNvPr>
          <p:cNvSpPr>
            <a:spLocks noGrp="1"/>
          </p:cNvSpPr>
          <p:nvPr>
            <p:ph sz="half" idx="1"/>
          </p:nvPr>
        </p:nvSpPr>
        <p:spPr>
          <a:xfrm>
            <a:off x="755904" y="1635012"/>
            <a:ext cx="10680192" cy="5394960"/>
          </a:xfrm>
        </p:spPr>
        <p:txBody>
          <a:bodyPr>
            <a:normAutofit/>
          </a:bodyPr>
          <a:lstStyle/>
          <a:p>
            <a:pPr marL="0" indent="0">
              <a:lnSpc>
                <a:spcPct val="300000"/>
              </a:lnSpc>
              <a:buNone/>
            </a:pPr>
            <a:r>
              <a:rPr lang="en-US" sz="2400" i="0" dirty="0">
                <a:solidFill>
                  <a:srgbClr val="202124"/>
                </a:solidFill>
                <a:effectLst/>
                <a:cs typeface="Arial" panose="020B0604020202020204" pitchFamily="34" charset="0"/>
              </a:rPr>
              <a:t>           </a:t>
            </a:r>
            <a:endParaRPr lang="en-IN" sz="3200" b="1" i="0" dirty="0">
              <a:solidFill>
                <a:srgbClr val="202124"/>
              </a:solidFill>
              <a:effectLst/>
            </a:endParaRPr>
          </a:p>
        </p:txBody>
      </p:sp>
      <p:sp>
        <p:nvSpPr>
          <p:cNvPr id="9" name="TextBox 8">
            <a:extLst>
              <a:ext uri="{FF2B5EF4-FFF2-40B4-BE49-F238E27FC236}">
                <a16:creationId xmlns:a16="http://schemas.microsoft.com/office/drawing/2014/main" id="{C3DB4334-1A09-CFBD-C164-ED63C8E2FB22}"/>
              </a:ext>
            </a:extLst>
          </p:cNvPr>
          <p:cNvSpPr txBox="1"/>
          <p:nvPr/>
        </p:nvSpPr>
        <p:spPr>
          <a:xfrm>
            <a:off x="770087" y="1939528"/>
            <a:ext cx="9501144" cy="4493538"/>
          </a:xfrm>
          <a:prstGeom prst="rect">
            <a:avLst/>
          </a:prstGeom>
          <a:noFill/>
        </p:spPr>
        <p:txBody>
          <a:bodyPr wrap="square">
            <a:spAutoFit/>
          </a:bodyPr>
          <a:lstStyle/>
          <a:p>
            <a:r>
              <a:rPr lang="en-US" sz="2800" b="1" dirty="0"/>
              <a:t>Strengths:</a:t>
            </a:r>
          </a:p>
          <a:p>
            <a:r>
              <a:rPr lang="en-US" sz="2400" dirty="0"/>
              <a:t>Specialized in cybersecurity and software solutions.</a:t>
            </a:r>
          </a:p>
          <a:p>
            <a:r>
              <a:rPr lang="en-US" sz="2400" dirty="0"/>
              <a:t>Strong expertise in providing secure IT solutions.</a:t>
            </a:r>
          </a:p>
          <a:p>
            <a:r>
              <a:rPr lang="en-US" sz="2400" dirty="0"/>
              <a:t>Established client base in cybersecurity-conscious industries.</a:t>
            </a:r>
          </a:p>
          <a:p>
            <a:endParaRPr lang="en-US" dirty="0"/>
          </a:p>
          <a:p>
            <a:r>
              <a:rPr lang="en-US" sz="2400" b="1" dirty="0"/>
              <a:t>Weaknesses:</a:t>
            </a:r>
          </a:p>
          <a:p>
            <a:r>
              <a:rPr lang="en-US" sz="2800" dirty="0"/>
              <a:t>Limited diversification in services may hinder growth opportunities.</a:t>
            </a:r>
          </a:p>
          <a:p>
            <a:r>
              <a:rPr lang="en-US" sz="2800" dirty="0"/>
              <a:t>Relatively smaller market share compared to larger competitors.</a:t>
            </a:r>
          </a:p>
          <a:p>
            <a:r>
              <a:rPr lang="en-US" sz="2800" dirty="0"/>
              <a:t>Vulnerable to rapid changes in cybersecurity threats.</a:t>
            </a:r>
          </a:p>
          <a:p>
            <a:endParaRPr lang="en-US" dirty="0"/>
          </a:p>
          <a:p>
            <a:endParaRPr lang="en-US" dirty="0"/>
          </a:p>
          <a:p>
            <a:endParaRPr lang="en-US" dirty="0"/>
          </a:p>
        </p:txBody>
      </p:sp>
    </p:spTree>
    <p:extLst>
      <p:ext uri="{BB962C8B-B14F-4D97-AF65-F5344CB8AC3E}">
        <p14:creationId xmlns:p14="http://schemas.microsoft.com/office/powerpoint/2010/main" val="2485446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98E1D9E8-22CC-BEA4-EBCB-1FEE97495511}"/>
              </a:ext>
            </a:extLst>
          </p:cNvPr>
          <p:cNvSpPr>
            <a:spLocks noGrp="1"/>
          </p:cNvSpPr>
          <p:nvPr>
            <p:ph type="title"/>
          </p:nvPr>
        </p:nvSpPr>
        <p:spPr>
          <a:xfrm>
            <a:off x="689063" y="356229"/>
            <a:ext cx="9697526" cy="2197921"/>
          </a:xfrm>
        </p:spPr>
        <p:txBody>
          <a:bodyPr/>
          <a:lstStyle/>
          <a:p>
            <a:pPr algn="l"/>
            <a:r>
              <a:rPr lang="en-IN" b="1" i="0" dirty="0">
                <a:solidFill>
                  <a:srgbClr val="2D2828"/>
                </a:solidFill>
                <a:effectLst/>
              </a:rPr>
              <a:t>                   </a:t>
            </a:r>
            <a:r>
              <a:rPr lang="en-IN" b="1" i="0" u="sng" dirty="0">
                <a:solidFill>
                  <a:srgbClr val="2D2828"/>
                </a:solidFill>
                <a:effectLst/>
              </a:rPr>
              <a:t>Competitor Analysis</a:t>
            </a:r>
            <a:br>
              <a:rPr lang="en-IN" b="1" i="0" u="sng" dirty="0">
                <a:solidFill>
                  <a:srgbClr val="2D2828"/>
                </a:solidFill>
                <a:effectLst/>
              </a:rPr>
            </a:br>
            <a:r>
              <a:rPr lang="en-US" sz="3200" u="sng" dirty="0"/>
              <a:t>SWOT analysis for </a:t>
            </a:r>
            <a:r>
              <a:rPr lang="en-US" sz="3200" u="sng" dirty="0" err="1"/>
              <a:t>Cybertech</a:t>
            </a:r>
            <a:r>
              <a:rPr lang="en-US" sz="3200" u="sng" dirty="0"/>
              <a:t> Systems and Software</a:t>
            </a:r>
            <a:br>
              <a:rPr lang="en-US" sz="4400" b="1" u="sng" dirty="0"/>
            </a:br>
            <a:endParaRPr lang="en-IN" b="1" i="0" u="sng" dirty="0">
              <a:solidFill>
                <a:srgbClr val="2D2828"/>
              </a:solidFill>
              <a:effectLst/>
            </a:endParaRPr>
          </a:p>
        </p:txBody>
      </p:sp>
      <p:sp>
        <p:nvSpPr>
          <p:cNvPr id="4" name="Slide Number Placeholder 3">
            <a:extLst>
              <a:ext uri="{FF2B5EF4-FFF2-40B4-BE49-F238E27FC236}">
                <a16:creationId xmlns:a16="http://schemas.microsoft.com/office/drawing/2014/main" id="{BF2B620C-10F7-E3B0-6D0B-EB7B9CDB4888}"/>
              </a:ext>
            </a:extLst>
          </p:cNvPr>
          <p:cNvSpPr>
            <a:spLocks noGrp="1"/>
          </p:cNvSpPr>
          <p:nvPr>
            <p:ph type="sldNum" sz="quarter" idx="12"/>
          </p:nvPr>
        </p:nvSpPr>
        <p:spPr/>
        <p:txBody>
          <a:bodyPr/>
          <a:lstStyle/>
          <a:p>
            <a:fld id="{48F63A3B-78C7-47BE-AE5E-E10140E04643}" type="slidenum">
              <a:rPr lang="en-US" smtClean="0"/>
              <a:pPr/>
              <a:t>18</a:t>
            </a:fld>
            <a:endParaRPr lang="en-US" dirty="0"/>
          </a:p>
        </p:txBody>
      </p:sp>
      <p:sp>
        <p:nvSpPr>
          <p:cNvPr id="52" name="Content Placeholder 51">
            <a:extLst>
              <a:ext uri="{FF2B5EF4-FFF2-40B4-BE49-F238E27FC236}">
                <a16:creationId xmlns:a16="http://schemas.microsoft.com/office/drawing/2014/main" id="{5C5DA0DB-5FA6-AE30-D523-ABCF29BC712D}"/>
              </a:ext>
            </a:extLst>
          </p:cNvPr>
          <p:cNvSpPr>
            <a:spLocks noGrp="1"/>
          </p:cNvSpPr>
          <p:nvPr>
            <p:ph sz="half" idx="1"/>
          </p:nvPr>
        </p:nvSpPr>
        <p:spPr>
          <a:xfrm>
            <a:off x="412377" y="3412588"/>
            <a:ext cx="12268223" cy="1982101"/>
          </a:xfrm>
        </p:spPr>
        <p:txBody>
          <a:bodyPr>
            <a:noAutofit/>
          </a:bodyPr>
          <a:lstStyle/>
          <a:p>
            <a:pPr marL="0" indent="0">
              <a:buNone/>
            </a:pPr>
            <a:r>
              <a:rPr lang="en-US" sz="2400" b="1" dirty="0"/>
              <a:t>Threats:</a:t>
            </a:r>
          </a:p>
          <a:p>
            <a:pPr>
              <a:buFont typeface="Arial" panose="020B0604020202020204" pitchFamily="34" charset="0"/>
              <a:buChar char="•"/>
            </a:pPr>
            <a:r>
              <a:rPr lang="en-US" sz="2400" dirty="0"/>
              <a:t>Intense competition from larger cybersecurity firms.</a:t>
            </a:r>
          </a:p>
          <a:p>
            <a:pPr>
              <a:buFont typeface="Arial" panose="020B0604020202020204" pitchFamily="34" charset="0"/>
              <a:buChar char="•"/>
            </a:pPr>
            <a:r>
              <a:rPr lang="en-US" sz="2400" dirty="0"/>
              <a:t>Rapidly evolving threat landscape requires continuous adaptation.</a:t>
            </a:r>
          </a:p>
          <a:p>
            <a:pPr>
              <a:buFont typeface="Arial" panose="020B0604020202020204" pitchFamily="34" charset="0"/>
              <a:buChar char="•"/>
            </a:pPr>
            <a:r>
              <a:rPr lang="en-US" sz="2400" dirty="0"/>
              <a:t>Economic downturns may impact IT spending.</a:t>
            </a:r>
          </a:p>
          <a:p>
            <a:pPr marL="0" indent="0">
              <a:lnSpc>
                <a:spcPct val="300000"/>
              </a:lnSpc>
              <a:buNone/>
            </a:pPr>
            <a:endParaRPr lang="en-IN" sz="2400" b="1" i="0" dirty="0">
              <a:solidFill>
                <a:srgbClr val="202124"/>
              </a:solidFill>
              <a:effectLst/>
            </a:endParaRPr>
          </a:p>
        </p:txBody>
      </p:sp>
      <p:sp>
        <p:nvSpPr>
          <p:cNvPr id="9" name="TextBox 8">
            <a:extLst>
              <a:ext uri="{FF2B5EF4-FFF2-40B4-BE49-F238E27FC236}">
                <a16:creationId xmlns:a16="http://schemas.microsoft.com/office/drawing/2014/main" id="{C3DB4334-1A09-CFBD-C164-ED63C8E2FB22}"/>
              </a:ext>
            </a:extLst>
          </p:cNvPr>
          <p:cNvSpPr txBox="1"/>
          <p:nvPr/>
        </p:nvSpPr>
        <p:spPr>
          <a:xfrm>
            <a:off x="412377" y="1332218"/>
            <a:ext cx="11698600" cy="2677656"/>
          </a:xfrm>
          <a:prstGeom prst="rect">
            <a:avLst/>
          </a:prstGeom>
          <a:noFill/>
        </p:spPr>
        <p:txBody>
          <a:bodyPr wrap="square">
            <a:spAutoFit/>
          </a:bodyPr>
          <a:lstStyle/>
          <a:p>
            <a:endParaRPr lang="en-US" sz="2400" dirty="0"/>
          </a:p>
          <a:p>
            <a:r>
              <a:rPr lang="en-US" sz="2400" b="1" dirty="0"/>
              <a:t>Opportunities: </a:t>
            </a:r>
          </a:p>
          <a:p>
            <a:pPr marL="342900" indent="-342900">
              <a:buFont typeface="Arial" panose="020B0604020202020204" pitchFamily="34" charset="0"/>
              <a:buChar char="•"/>
            </a:pPr>
            <a:r>
              <a:rPr lang="en-US" sz="2400" dirty="0"/>
              <a:t>Growing demand for cybersecurity solutions in an increasingly digital world.</a:t>
            </a:r>
          </a:p>
          <a:p>
            <a:pPr marL="342900" indent="-342900">
              <a:buFont typeface="Arial" panose="020B0604020202020204" pitchFamily="34" charset="0"/>
              <a:buChar char="•"/>
            </a:pPr>
            <a:r>
              <a:rPr lang="en-US" sz="2400" dirty="0"/>
              <a:t>Expansion into emerging markets and industries seeking enhanced data security.</a:t>
            </a:r>
          </a:p>
          <a:p>
            <a:pPr marL="342900" indent="-342900">
              <a:buFont typeface="Arial" panose="020B0604020202020204" pitchFamily="34" charset="0"/>
              <a:buChar char="•"/>
            </a:pPr>
            <a:r>
              <a:rPr lang="en-US" sz="2400" dirty="0"/>
              <a:t>Potential partnerships with other tech firms for integrated solutions.</a:t>
            </a:r>
          </a:p>
          <a:p>
            <a:endParaRPr lang="en-US" sz="2400" dirty="0"/>
          </a:p>
          <a:p>
            <a:endParaRPr lang="en-US" sz="2400" dirty="0"/>
          </a:p>
        </p:txBody>
      </p:sp>
    </p:spTree>
    <p:extLst>
      <p:ext uri="{BB962C8B-B14F-4D97-AF65-F5344CB8AC3E}">
        <p14:creationId xmlns:p14="http://schemas.microsoft.com/office/powerpoint/2010/main" val="3850928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98E1D9E8-22CC-BEA4-EBCB-1FEE97495511}"/>
              </a:ext>
            </a:extLst>
          </p:cNvPr>
          <p:cNvSpPr>
            <a:spLocks noGrp="1"/>
          </p:cNvSpPr>
          <p:nvPr>
            <p:ph type="title"/>
          </p:nvPr>
        </p:nvSpPr>
        <p:spPr>
          <a:xfrm>
            <a:off x="1863090" y="533763"/>
            <a:ext cx="8465820" cy="2197921"/>
          </a:xfrm>
        </p:spPr>
        <p:txBody>
          <a:bodyPr/>
          <a:lstStyle/>
          <a:p>
            <a:pPr algn="l"/>
            <a:r>
              <a:rPr lang="en-IN" b="1" i="0" dirty="0">
                <a:solidFill>
                  <a:srgbClr val="2D2828"/>
                </a:solidFill>
                <a:effectLst/>
              </a:rPr>
              <a:t>          </a:t>
            </a:r>
            <a:r>
              <a:rPr lang="en-IN" b="1" i="0" u="sng" dirty="0">
                <a:solidFill>
                  <a:srgbClr val="2D2828"/>
                </a:solidFill>
                <a:effectLst/>
              </a:rPr>
              <a:t>Competitor Analysis</a:t>
            </a:r>
          </a:p>
        </p:txBody>
      </p:sp>
      <p:sp>
        <p:nvSpPr>
          <p:cNvPr id="4" name="Slide Number Placeholder 3">
            <a:extLst>
              <a:ext uri="{FF2B5EF4-FFF2-40B4-BE49-F238E27FC236}">
                <a16:creationId xmlns:a16="http://schemas.microsoft.com/office/drawing/2014/main" id="{BF2B620C-10F7-E3B0-6D0B-EB7B9CDB4888}"/>
              </a:ext>
            </a:extLst>
          </p:cNvPr>
          <p:cNvSpPr>
            <a:spLocks noGrp="1"/>
          </p:cNvSpPr>
          <p:nvPr>
            <p:ph type="sldNum" sz="quarter" idx="12"/>
          </p:nvPr>
        </p:nvSpPr>
        <p:spPr/>
        <p:txBody>
          <a:bodyPr/>
          <a:lstStyle/>
          <a:p>
            <a:fld id="{48F63A3B-78C7-47BE-AE5E-E10140E04643}" type="slidenum">
              <a:rPr lang="en-US" smtClean="0"/>
              <a:pPr/>
              <a:t>19</a:t>
            </a:fld>
            <a:endParaRPr lang="en-US" dirty="0"/>
          </a:p>
        </p:txBody>
      </p:sp>
      <p:sp>
        <p:nvSpPr>
          <p:cNvPr id="52" name="Content Placeholder 51">
            <a:extLst>
              <a:ext uri="{FF2B5EF4-FFF2-40B4-BE49-F238E27FC236}">
                <a16:creationId xmlns:a16="http://schemas.microsoft.com/office/drawing/2014/main" id="{5C5DA0DB-5FA6-AE30-D523-ABCF29BC712D}"/>
              </a:ext>
            </a:extLst>
          </p:cNvPr>
          <p:cNvSpPr>
            <a:spLocks noGrp="1"/>
          </p:cNvSpPr>
          <p:nvPr>
            <p:ph sz="half" idx="1"/>
          </p:nvPr>
        </p:nvSpPr>
        <p:spPr>
          <a:xfrm>
            <a:off x="755904" y="1191708"/>
            <a:ext cx="10680192" cy="5394960"/>
          </a:xfrm>
        </p:spPr>
        <p:txBody>
          <a:bodyPr>
            <a:normAutofit/>
          </a:bodyPr>
          <a:lstStyle/>
          <a:p>
            <a:pPr marL="0" indent="0">
              <a:buNone/>
            </a:pPr>
            <a:r>
              <a:rPr lang="en-IN" sz="2800" b="1" u="sng" dirty="0">
                <a:solidFill>
                  <a:srgbClr val="202124"/>
                </a:solidFill>
              </a:rPr>
              <a:t>2.Infosys:</a:t>
            </a:r>
          </a:p>
          <a:p>
            <a:pPr marL="0" indent="0">
              <a:buNone/>
            </a:pPr>
            <a:r>
              <a:rPr lang="en-US" sz="2800" i="0" dirty="0">
                <a:solidFill>
                  <a:srgbClr val="202124"/>
                </a:solidFill>
                <a:effectLst/>
              </a:rPr>
              <a:t>Infosys Limited is an Indian multinational information technology company that provides business consulting, information technology and outsourcing services. The company was founded in Pune and is headquartered in Bangalore.</a:t>
            </a:r>
          </a:p>
        </p:txBody>
      </p:sp>
      <p:pic>
        <p:nvPicPr>
          <p:cNvPr id="11" name="Picture 10">
            <a:extLst>
              <a:ext uri="{FF2B5EF4-FFF2-40B4-BE49-F238E27FC236}">
                <a16:creationId xmlns:a16="http://schemas.microsoft.com/office/drawing/2014/main" id="{D78ECE00-D989-57EA-11C3-FE252A3E8992}"/>
              </a:ext>
            </a:extLst>
          </p:cNvPr>
          <p:cNvPicPr>
            <a:picLocks noChangeAspect="1"/>
          </p:cNvPicPr>
          <p:nvPr/>
        </p:nvPicPr>
        <p:blipFill rotWithShape="1">
          <a:blip r:embed="rId2"/>
          <a:srcRect t="8889" b="6074"/>
          <a:stretch/>
        </p:blipFill>
        <p:spPr>
          <a:xfrm>
            <a:off x="2917998" y="3694440"/>
            <a:ext cx="6207760" cy="296937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91470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p:txBody>
          <a:bodyPr/>
          <a:lstStyle/>
          <a:p>
            <a:r>
              <a:rPr lang="en-US" b="1" u="sng" dirty="0"/>
              <a:t>TEAM MEMBERS :</a:t>
            </a: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a:xfrm>
            <a:off x="1062892" y="1425388"/>
            <a:ext cx="7979508" cy="4959781"/>
          </a:xfrm>
        </p:spPr>
        <p:txBody>
          <a:bodyPr>
            <a:normAutofit/>
          </a:bodyPr>
          <a:lstStyle/>
          <a:p>
            <a:r>
              <a:rPr lang="en-US" dirty="0"/>
              <a:t>N.BHAVANI SHANKAR </a:t>
            </a:r>
          </a:p>
          <a:p>
            <a:r>
              <a:rPr lang="en-US" sz="1300" dirty="0"/>
              <a:t>(</a:t>
            </a:r>
            <a:r>
              <a:rPr lang="en-US" sz="1300" b="1" dirty="0"/>
              <a:t>ROLE </a:t>
            </a:r>
            <a:r>
              <a:rPr lang="en-US" sz="1300" dirty="0"/>
              <a:t>: BRAND STUDY , ANALYSIS , SWOT ANALYSIS, AND BUYES AND AUDINECES PERSONA </a:t>
            </a:r>
          </a:p>
          <a:p>
            <a:endParaRPr lang="en-US" sz="1300" dirty="0"/>
          </a:p>
          <a:p>
            <a:r>
              <a:rPr lang="en-US" dirty="0"/>
              <a:t>M.DURGA PRASAD </a:t>
            </a:r>
          </a:p>
          <a:p>
            <a:r>
              <a:rPr lang="en-US" sz="1400" dirty="0"/>
              <a:t>(</a:t>
            </a:r>
            <a:r>
              <a:rPr lang="en-US" sz="1400" b="1" dirty="0"/>
              <a:t>ROLE </a:t>
            </a:r>
            <a:r>
              <a:rPr lang="en-US" sz="1400" dirty="0"/>
              <a:t>:SEO AND KEYWORD RESEACH CONTENT CREATION AND VIDEO ADS)</a:t>
            </a:r>
          </a:p>
          <a:p>
            <a:endParaRPr lang="en-US" dirty="0"/>
          </a:p>
        </p:txBody>
      </p:sp>
    </p:spTree>
    <p:extLst>
      <p:ext uri="{BB962C8B-B14F-4D97-AF65-F5344CB8AC3E}">
        <p14:creationId xmlns:p14="http://schemas.microsoft.com/office/powerpoint/2010/main" val="3855531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98E1D9E8-22CC-BEA4-EBCB-1FEE97495511}"/>
              </a:ext>
            </a:extLst>
          </p:cNvPr>
          <p:cNvSpPr>
            <a:spLocks noGrp="1"/>
          </p:cNvSpPr>
          <p:nvPr>
            <p:ph type="title"/>
          </p:nvPr>
        </p:nvSpPr>
        <p:spPr>
          <a:xfrm>
            <a:off x="1863090" y="460477"/>
            <a:ext cx="8465820" cy="2197921"/>
          </a:xfrm>
        </p:spPr>
        <p:txBody>
          <a:bodyPr/>
          <a:lstStyle/>
          <a:p>
            <a:pPr algn="l"/>
            <a:r>
              <a:rPr lang="en-IN" b="1" i="0" dirty="0">
                <a:solidFill>
                  <a:srgbClr val="2D2828"/>
                </a:solidFill>
                <a:effectLst/>
              </a:rPr>
              <a:t>          </a:t>
            </a:r>
            <a:r>
              <a:rPr lang="en-IN" b="1" i="0" u="sng" dirty="0">
                <a:solidFill>
                  <a:srgbClr val="2D2828"/>
                </a:solidFill>
                <a:effectLst/>
              </a:rPr>
              <a:t>Competitor Analysis</a:t>
            </a:r>
          </a:p>
        </p:txBody>
      </p:sp>
      <p:sp>
        <p:nvSpPr>
          <p:cNvPr id="4" name="Slide Number Placeholder 3">
            <a:extLst>
              <a:ext uri="{FF2B5EF4-FFF2-40B4-BE49-F238E27FC236}">
                <a16:creationId xmlns:a16="http://schemas.microsoft.com/office/drawing/2014/main" id="{BF2B620C-10F7-E3B0-6D0B-EB7B9CDB4888}"/>
              </a:ext>
            </a:extLst>
          </p:cNvPr>
          <p:cNvSpPr>
            <a:spLocks noGrp="1"/>
          </p:cNvSpPr>
          <p:nvPr>
            <p:ph type="sldNum" sz="quarter" idx="12"/>
          </p:nvPr>
        </p:nvSpPr>
        <p:spPr/>
        <p:txBody>
          <a:bodyPr/>
          <a:lstStyle/>
          <a:p>
            <a:fld id="{48F63A3B-78C7-47BE-AE5E-E10140E04643}" type="slidenum">
              <a:rPr lang="en-US" smtClean="0"/>
              <a:pPr/>
              <a:t>20</a:t>
            </a:fld>
            <a:endParaRPr lang="en-US" dirty="0"/>
          </a:p>
        </p:txBody>
      </p:sp>
      <p:sp>
        <p:nvSpPr>
          <p:cNvPr id="52" name="Content Placeholder 51">
            <a:extLst>
              <a:ext uri="{FF2B5EF4-FFF2-40B4-BE49-F238E27FC236}">
                <a16:creationId xmlns:a16="http://schemas.microsoft.com/office/drawing/2014/main" id="{5C5DA0DB-5FA6-AE30-D523-ABCF29BC712D}"/>
              </a:ext>
            </a:extLst>
          </p:cNvPr>
          <p:cNvSpPr>
            <a:spLocks noGrp="1"/>
          </p:cNvSpPr>
          <p:nvPr>
            <p:ph sz="half" idx="1"/>
          </p:nvPr>
        </p:nvSpPr>
        <p:spPr>
          <a:xfrm>
            <a:off x="325598" y="1264070"/>
            <a:ext cx="10816336" cy="4777292"/>
          </a:xfrm>
        </p:spPr>
        <p:txBody>
          <a:bodyPr>
            <a:normAutofit fontScale="92500" lnSpcReduction="10000"/>
          </a:bodyPr>
          <a:lstStyle/>
          <a:p>
            <a:pPr marL="0" indent="0">
              <a:buNone/>
            </a:pPr>
            <a:r>
              <a:rPr lang="en-IN" sz="5800" b="1" u="sng" dirty="0">
                <a:solidFill>
                  <a:srgbClr val="202124"/>
                </a:solidFill>
              </a:rPr>
              <a:t>2. Infosys:</a:t>
            </a:r>
            <a:endParaRPr lang="en-US" sz="5800" b="1" i="0" dirty="0">
              <a:solidFill>
                <a:srgbClr val="202124"/>
              </a:solidFill>
              <a:effectLst/>
            </a:endParaRPr>
          </a:p>
          <a:p>
            <a:pPr marL="0" indent="0">
              <a:buNone/>
            </a:pPr>
            <a:r>
              <a:rPr lang="en-US" sz="2800" b="1" i="0" dirty="0" err="1">
                <a:solidFill>
                  <a:srgbClr val="202124"/>
                </a:solidFill>
                <a:effectLst/>
              </a:rPr>
              <a:t>USPs:Unique</a:t>
            </a:r>
            <a:r>
              <a:rPr lang="en-US" sz="2800" b="1" i="0" dirty="0">
                <a:solidFill>
                  <a:srgbClr val="202124"/>
                </a:solidFill>
                <a:effectLst/>
              </a:rPr>
              <a:t> Selling Points (USPs) : </a:t>
            </a:r>
          </a:p>
          <a:p>
            <a:pPr marL="0" indent="0">
              <a:buNone/>
            </a:pPr>
            <a:r>
              <a:rPr lang="en-US" sz="2900" b="1" i="0" dirty="0">
                <a:solidFill>
                  <a:srgbClr val="202124"/>
                </a:solidFill>
                <a:effectLst/>
              </a:rPr>
              <a:t>Global Reach:</a:t>
            </a:r>
            <a:r>
              <a:rPr lang="en-US" sz="2900" i="0" dirty="0">
                <a:solidFill>
                  <a:srgbClr val="202124"/>
                </a:solidFill>
                <a:effectLst/>
              </a:rPr>
              <a:t> Infosys has a vast global presence with a network of offices and delivery centers in various countries, enabling them to offer services to clients on a worldwide scale.</a:t>
            </a:r>
          </a:p>
          <a:p>
            <a:pPr marL="0" indent="0">
              <a:buNone/>
            </a:pPr>
            <a:endParaRPr lang="en-US" sz="2900" i="0" dirty="0">
              <a:solidFill>
                <a:srgbClr val="202124"/>
              </a:solidFill>
              <a:effectLst/>
            </a:endParaRPr>
          </a:p>
          <a:p>
            <a:pPr marL="0" indent="0">
              <a:buNone/>
            </a:pPr>
            <a:r>
              <a:rPr lang="en-US" sz="2900" b="1" i="0" dirty="0">
                <a:solidFill>
                  <a:srgbClr val="202124"/>
                </a:solidFill>
                <a:effectLst/>
              </a:rPr>
              <a:t>Digital Transformation Expertise: </a:t>
            </a:r>
            <a:r>
              <a:rPr lang="en-US" sz="2900" i="0" dirty="0">
                <a:solidFill>
                  <a:srgbClr val="202124"/>
                </a:solidFill>
                <a:effectLst/>
              </a:rPr>
              <a:t>Infosys is highly regarded for its proficiency in guiding businesses through digital transformation journeys. They leverage cutting-edge technologies to help clients adapt to the digital era and stay competitive.</a:t>
            </a:r>
          </a:p>
          <a:p>
            <a:pPr marL="0" indent="0">
              <a:buNone/>
            </a:pPr>
            <a:endParaRPr lang="en-US" sz="2900" i="0" dirty="0">
              <a:solidFill>
                <a:srgbClr val="202124"/>
              </a:solidFill>
              <a:effectLst/>
            </a:endParaRPr>
          </a:p>
        </p:txBody>
      </p:sp>
    </p:spTree>
    <p:extLst>
      <p:ext uri="{BB962C8B-B14F-4D97-AF65-F5344CB8AC3E}">
        <p14:creationId xmlns:p14="http://schemas.microsoft.com/office/powerpoint/2010/main" val="710750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98E1D9E8-22CC-BEA4-EBCB-1FEE97495511}"/>
              </a:ext>
            </a:extLst>
          </p:cNvPr>
          <p:cNvSpPr>
            <a:spLocks noGrp="1"/>
          </p:cNvSpPr>
          <p:nvPr>
            <p:ph type="title"/>
          </p:nvPr>
        </p:nvSpPr>
        <p:spPr>
          <a:xfrm>
            <a:off x="1863090" y="355512"/>
            <a:ext cx="8465820" cy="2197921"/>
          </a:xfrm>
        </p:spPr>
        <p:txBody>
          <a:bodyPr/>
          <a:lstStyle/>
          <a:p>
            <a:pPr algn="l"/>
            <a:r>
              <a:rPr lang="en-IN" b="1" i="0" dirty="0">
                <a:solidFill>
                  <a:srgbClr val="2D2828"/>
                </a:solidFill>
                <a:effectLst/>
              </a:rPr>
              <a:t>          </a:t>
            </a:r>
            <a:r>
              <a:rPr lang="en-IN" b="1" i="0" u="sng" dirty="0">
                <a:solidFill>
                  <a:srgbClr val="2D2828"/>
                </a:solidFill>
                <a:effectLst/>
              </a:rPr>
              <a:t>Competitor Analysis</a:t>
            </a:r>
          </a:p>
        </p:txBody>
      </p:sp>
      <p:sp>
        <p:nvSpPr>
          <p:cNvPr id="4" name="Slide Number Placeholder 3">
            <a:extLst>
              <a:ext uri="{FF2B5EF4-FFF2-40B4-BE49-F238E27FC236}">
                <a16:creationId xmlns:a16="http://schemas.microsoft.com/office/drawing/2014/main" id="{BF2B620C-10F7-E3B0-6D0B-EB7B9CDB4888}"/>
              </a:ext>
            </a:extLst>
          </p:cNvPr>
          <p:cNvSpPr>
            <a:spLocks noGrp="1"/>
          </p:cNvSpPr>
          <p:nvPr>
            <p:ph type="sldNum" sz="quarter" idx="12"/>
          </p:nvPr>
        </p:nvSpPr>
        <p:spPr/>
        <p:txBody>
          <a:bodyPr/>
          <a:lstStyle/>
          <a:p>
            <a:fld id="{48F63A3B-78C7-47BE-AE5E-E10140E04643}" type="slidenum">
              <a:rPr lang="en-US" smtClean="0"/>
              <a:pPr/>
              <a:t>21</a:t>
            </a:fld>
            <a:endParaRPr lang="en-US" dirty="0"/>
          </a:p>
        </p:txBody>
      </p:sp>
      <p:sp>
        <p:nvSpPr>
          <p:cNvPr id="52" name="Content Placeholder 51">
            <a:extLst>
              <a:ext uri="{FF2B5EF4-FFF2-40B4-BE49-F238E27FC236}">
                <a16:creationId xmlns:a16="http://schemas.microsoft.com/office/drawing/2014/main" id="{5C5DA0DB-5FA6-AE30-D523-ABCF29BC712D}"/>
              </a:ext>
            </a:extLst>
          </p:cNvPr>
          <p:cNvSpPr>
            <a:spLocks noGrp="1"/>
          </p:cNvSpPr>
          <p:nvPr>
            <p:ph sz="half" idx="1"/>
          </p:nvPr>
        </p:nvSpPr>
        <p:spPr>
          <a:xfrm>
            <a:off x="755904" y="1191708"/>
            <a:ext cx="10680192" cy="5394960"/>
          </a:xfrm>
        </p:spPr>
        <p:txBody>
          <a:bodyPr>
            <a:normAutofit fontScale="77500" lnSpcReduction="20000"/>
          </a:bodyPr>
          <a:lstStyle/>
          <a:p>
            <a:pPr marL="0" indent="0">
              <a:buNone/>
            </a:pPr>
            <a:r>
              <a:rPr lang="en-IN" sz="5800" b="1" u="sng" dirty="0">
                <a:solidFill>
                  <a:srgbClr val="202124"/>
                </a:solidFill>
              </a:rPr>
              <a:t>2. Infosys:</a:t>
            </a:r>
            <a:endParaRPr lang="en-US" sz="5800" b="1" i="0" dirty="0">
              <a:solidFill>
                <a:srgbClr val="202124"/>
              </a:solidFill>
              <a:effectLst/>
            </a:endParaRPr>
          </a:p>
          <a:p>
            <a:pPr marL="0" indent="0">
              <a:buNone/>
            </a:pPr>
            <a:r>
              <a:rPr lang="en-US" sz="2800" b="1" i="0" dirty="0" err="1">
                <a:solidFill>
                  <a:srgbClr val="202124"/>
                </a:solidFill>
                <a:effectLst/>
              </a:rPr>
              <a:t>USPs:Unique</a:t>
            </a:r>
            <a:r>
              <a:rPr lang="en-US" sz="2800" b="1" i="0" dirty="0">
                <a:solidFill>
                  <a:srgbClr val="202124"/>
                </a:solidFill>
                <a:effectLst/>
              </a:rPr>
              <a:t> Selling Points (USPs) : </a:t>
            </a:r>
            <a:endParaRPr lang="en-US" sz="2900" i="0" dirty="0">
              <a:solidFill>
                <a:srgbClr val="202124"/>
              </a:solidFill>
              <a:effectLst/>
            </a:endParaRPr>
          </a:p>
          <a:p>
            <a:pPr marL="0" indent="0">
              <a:buNone/>
            </a:pPr>
            <a:r>
              <a:rPr lang="en-US" sz="3100" b="1" i="0" dirty="0">
                <a:solidFill>
                  <a:srgbClr val="202124"/>
                </a:solidFill>
                <a:effectLst/>
              </a:rPr>
              <a:t>End-to-End IT Services</a:t>
            </a:r>
            <a:r>
              <a:rPr lang="en-US" sz="3100" i="0" dirty="0">
                <a:solidFill>
                  <a:srgbClr val="202124"/>
                </a:solidFill>
                <a:effectLst/>
              </a:rPr>
              <a:t>: </a:t>
            </a:r>
            <a:r>
              <a:rPr lang="en-US" sz="2900" i="0" dirty="0">
                <a:solidFill>
                  <a:srgbClr val="202124"/>
                </a:solidFill>
                <a:effectLst/>
              </a:rPr>
              <a:t>Infosys provides a comprehensive suite of IT services, covering everything from software development and consulting to systems integration and business process outsourcing. Their one-stop-shop approach simplifies IT solutions for clients.</a:t>
            </a:r>
          </a:p>
          <a:p>
            <a:pPr marL="0" indent="0">
              <a:buNone/>
            </a:pPr>
            <a:endParaRPr lang="en-US" sz="3100" b="1" i="0" dirty="0">
              <a:solidFill>
                <a:srgbClr val="202124"/>
              </a:solidFill>
              <a:effectLst/>
            </a:endParaRPr>
          </a:p>
          <a:p>
            <a:pPr marL="0" indent="0">
              <a:buNone/>
            </a:pPr>
            <a:r>
              <a:rPr lang="en-US" sz="3100" b="1" i="0" dirty="0">
                <a:solidFill>
                  <a:srgbClr val="202124"/>
                </a:solidFill>
                <a:effectLst/>
              </a:rPr>
              <a:t>Industry-Specific Solutions: </a:t>
            </a:r>
            <a:r>
              <a:rPr lang="en-US" sz="2900" i="0" dirty="0">
                <a:solidFill>
                  <a:srgbClr val="202124"/>
                </a:solidFill>
                <a:effectLst/>
              </a:rPr>
              <a:t>Infosys tailors its services to cater to the specific needs of different industries. This industry-focused approach ensures that clients receive solutions and expertise that are tailored to their sector.</a:t>
            </a:r>
          </a:p>
          <a:p>
            <a:pPr marL="0" indent="0">
              <a:buNone/>
            </a:pPr>
            <a:endParaRPr lang="en-US" sz="3100" i="0" dirty="0">
              <a:solidFill>
                <a:srgbClr val="202124"/>
              </a:solidFill>
              <a:effectLst/>
            </a:endParaRPr>
          </a:p>
          <a:p>
            <a:pPr marL="0" indent="0">
              <a:buNone/>
            </a:pPr>
            <a:r>
              <a:rPr lang="en-US" sz="3100" b="1" i="0" dirty="0">
                <a:solidFill>
                  <a:srgbClr val="202124"/>
                </a:solidFill>
                <a:effectLst/>
              </a:rPr>
              <a:t>Innovation and Research: </a:t>
            </a:r>
            <a:r>
              <a:rPr lang="en-US" sz="2900" i="0" dirty="0">
                <a:solidFill>
                  <a:srgbClr val="202124"/>
                </a:solidFill>
                <a:effectLst/>
              </a:rPr>
              <a:t>Infosys is committed to ongoing research and innovation, often collaborating with academic institutions and industry partners to remain at the forefront of technological advancements and provide cutting-edge solutions to their clients.</a:t>
            </a:r>
          </a:p>
        </p:txBody>
      </p:sp>
    </p:spTree>
    <p:extLst>
      <p:ext uri="{BB962C8B-B14F-4D97-AF65-F5344CB8AC3E}">
        <p14:creationId xmlns:p14="http://schemas.microsoft.com/office/powerpoint/2010/main" val="25504684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98E1D9E8-22CC-BEA4-EBCB-1FEE97495511}"/>
              </a:ext>
            </a:extLst>
          </p:cNvPr>
          <p:cNvSpPr>
            <a:spLocks noGrp="1"/>
          </p:cNvSpPr>
          <p:nvPr>
            <p:ph type="title"/>
          </p:nvPr>
        </p:nvSpPr>
        <p:spPr>
          <a:xfrm>
            <a:off x="1863090" y="499004"/>
            <a:ext cx="8465820" cy="2197921"/>
          </a:xfrm>
        </p:spPr>
        <p:txBody>
          <a:bodyPr/>
          <a:lstStyle/>
          <a:p>
            <a:pPr algn="l"/>
            <a:r>
              <a:rPr lang="en-IN" b="1" i="0" dirty="0">
                <a:solidFill>
                  <a:srgbClr val="2D2828"/>
                </a:solidFill>
                <a:effectLst/>
              </a:rPr>
              <a:t>          </a:t>
            </a:r>
            <a:r>
              <a:rPr lang="en-IN" b="1" i="0" u="sng" dirty="0">
                <a:solidFill>
                  <a:srgbClr val="2D2828"/>
                </a:solidFill>
                <a:effectLst/>
              </a:rPr>
              <a:t>Competitor Analysis</a:t>
            </a:r>
          </a:p>
        </p:txBody>
      </p:sp>
      <p:sp>
        <p:nvSpPr>
          <p:cNvPr id="4" name="Slide Number Placeholder 3">
            <a:extLst>
              <a:ext uri="{FF2B5EF4-FFF2-40B4-BE49-F238E27FC236}">
                <a16:creationId xmlns:a16="http://schemas.microsoft.com/office/drawing/2014/main" id="{BF2B620C-10F7-E3B0-6D0B-EB7B9CDB4888}"/>
              </a:ext>
            </a:extLst>
          </p:cNvPr>
          <p:cNvSpPr>
            <a:spLocks noGrp="1"/>
          </p:cNvSpPr>
          <p:nvPr>
            <p:ph type="sldNum" sz="quarter" idx="12"/>
          </p:nvPr>
        </p:nvSpPr>
        <p:spPr/>
        <p:txBody>
          <a:bodyPr/>
          <a:lstStyle/>
          <a:p>
            <a:fld id="{48F63A3B-78C7-47BE-AE5E-E10140E04643}" type="slidenum">
              <a:rPr lang="en-US" smtClean="0"/>
              <a:pPr/>
              <a:t>22</a:t>
            </a:fld>
            <a:endParaRPr lang="en-US" dirty="0"/>
          </a:p>
        </p:txBody>
      </p:sp>
      <p:sp>
        <p:nvSpPr>
          <p:cNvPr id="52" name="Content Placeholder 51">
            <a:extLst>
              <a:ext uri="{FF2B5EF4-FFF2-40B4-BE49-F238E27FC236}">
                <a16:creationId xmlns:a16="http://schemas.microsoft.com/office/drawing/2014/main" id="{5C5DA0DB-5FA6-AE30-D523-ABCF29BC712D}"/>
              </a:ext>
            </a:extLst>
          </p:cNvPr>
          <p:cNvSpPr>
            <a:spLocks noGrp="1"/>
          </p:cNvSpPr>
          <p:nvPr>
            <p:ph sz="half" idx="1"/>
          </p:nvPr>
        </p:nvSpPr>
        <p:spPr>
          <a:xfrm>
            <a:off x="755904" y="1191708"/>
            <a:ext cx="10680192" cy="5394960"/>
          </a:xfrm>
        </p:spPr>
        <p:txBody>
          <a:bodyPr>
            <a:normAutofit/>
          </a:bodyPr>
          <a:lstStyle/>
          <a:p>
            <a:pPr marL="0" indent="0">
              <a:buNone/>
            </a:pPr>
            <a:r>
              <a:rPr lang="en-IN" sz="2800" b="1" u="sng" dirty="0">
                <a:solidFill>
                  <a:srgbClr val="202124"/>
                </a:solidFill>
              </a:rPr>
              <a:t>2. Infosys:</a:t>
            </a:r>
            <a:endParaRPr lang="en-US" sz="2800" b="1" i="0" dirty="0">
              <a:solidFill>
                <a:srgbClr val="202124"/>
              </a:solidFill>
              <a:effectLst/>
            </a:endParaRPr>
          </a:p>
          <a:p>
            <a:pPr marL="0" indent="0">
              <a:buNone/>
            </a:pPr>
            <a:r>
              <a:rPr lang="en-US" sz="2800" b="1" i="0" dirty="0">
                <a:solidFill>
                  <a:srgbClr val="202124"/>
                </a:solidFill>
                <a:effectLst/>
              </a:rPr>
              <a:t>Online communications </a:t>
            </a:r>
            <a:r>
              <a:rPr lang="en-US" sz="2800" b="1" i="0" u="sng" dirty="0">
                <a:solidFill>
                  <a:srgbClr val="202124"/>
                </a:solidFill>
                <a:effectLst/>
              </a:rPr>
              <a:t>: </a:t>
            </a:r>
            <a:r>
              <a:rPr lang="en-US" sz="2800" i="0" dirty="0">
                <a:solidFill>
                  <a:srgbClr val="202124"/>
                </a:solidFill>
                <a:effectLst/>
              </a:rPr>
              <a:t>Their main </a:t>
            </a:r>
          </a:p>
          <a:p>
            <a:pPr marL="0" indent="0">
              <a:buNone/>
            </a:pPr>
            <a:r>
              <a:rPr lang="en-US" sz="2800" dirty="0">
                <a:solidFill>
                  <a:srgbClr val="202124"/>
                </a:solidFill>
              </a:rPr>
              <a:t>Platforms are </a:t>
            </a:r>
            <a:r>
              <a:rPr lang="en-US" sz="2800" dirty="0" err="1">
                <a:solidFill>
                  <a:srgbClr val="202124"/>
                </a:solidFill>
              </a:rPr>
              <a:t>FaceBook</a:t>
            </a:r>
            <a:r>
              <a:rPr lang="en-US" sz="2800" dirty="0">
                <a:solidFill>
                  <a:srgbClr val="202124"/>
                </a:solidFill>
              </a:rPr>
              <a:t> and Twitter.</a:t>
            </a:r>
            <a:endParaRPr lang="en-US" sz="2800" i="0" dirty="0">
              <a:solidFill>
                <a:srgbClr val="202124"/>
              </a:solidFill>
              <a:effectLst/>
            </a:endParaRPr>
          </a:p>
        </p:txBody>
      </p:sp>
      <p:pic>
        <p:nvPicPr>
          <p:cNvPr id="3" name="Picture 2">
            <a:extLst>
              <a:ext uri="{FF2B5EF4-FFF2-40B4-BE49-F238E27FC236}">
                <a16:creationId xmlns:a16="http://schemas.microsoft.com/office/drawing/2014/main" id="{D226DC34-F7BD-5875-663E-9A6535D13DC0}"/>
              </a:ext>
            </a:extLst>
          </p:cNvPr>
          <p:cNvPicPr>
            <a:picLocks noChangeAspect="1"/>
          </p:cNvPicPr>
          <p:nvPr/>
        </p:nvPicPr>
        <p:blipFill rotWithShape="1">
          <a:blip r:embed="rId2"/>
          <a:srcRect l="7051" t="7635" r="8142"/>
          <a:stretch/>
        </p:blipFill>
        <p:spPr>
          <a:xfrm>
            <a:off x="1863090" y="2914755"/>
            <a:ext cx="4985523" cy="305424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6559235F-4332-3B84-CC98-CDD605427030}"/>
              </a:ext>
            </a:extLst>
          </p:cNvPr>
          <p:cNvPicPr>
            <a:picLocks noChangeAspect="1"/>
          </p:cNvPicPr>
          <p:nvPr/>
        </p:nvPicPr>
        <p:blipFill rotWithShape="1">
          <a:blip r:embed="rId3"/>
          <a:srcRect l="25443" t="9452" r="33665" b="6329"/>
          <a:stretch/>
        </p:blipFill>
        <p:spPr>
          <a:xfrm>
            <a:off x="7253468" y="1627368"/>
            <a:ext cx="3868194" cy="448133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182631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98E1D9E8-22CC-BEA4-EBCB-1FEE97495511}"/>
              </a:ext>
            </a:extLst>
          </p:cNvPr>
          <p:cNvSpPr>
            <a:spLocks noGrp="1"/>
          </p:cNvSpPr>
          <p:nvPr>
            <p:ph type="title"/>
          </p:nvPr>
        </p:nvSpPr>
        <p:spPr>
          <a:xfrm>
            <a:off x="2427867" y="152400"/>
            <a:ext cx="8465820" cy="2197921"/>
          </a:xfrm>
        </p:spPr>
        <p:txBody>
          <a:bodyPr/>
          <a:lstStyle/>
          <a:p>
            <a:pPr algn="l"/>
            <a:r>
              <a:rPr lang="en-IN" b="1" i="0" dirty="0">
                <a:solidFill>
                  <a:srgbClr val="2D2828"/>
                </a:solidFill>
                <a:effectLst/>
              </a:rPr>
              <a:t>          </a:t>
            </a:r>
            <a:r>
              <a:rPr lang="en-IN" b="1" i="0" u="sng" dirty="0">
                <a:solidFill>
                  <a:srgbClr val="2D2828"/>
                </a:solidFill>
                <a:effectLst/>
              </a:rPr>
              <a:t>Competitor Analysis</a:t>
            </a:r>
          </a:p>
        </p:txBody>
      </p:sp>
      <p:sp>
        <p:nvSpPr>
          <p:cNvPr id="4" name="Slide Number Placeholder 3">
            <a:extLst>
              <a:ext uri="{FF2B5EF4-FFF2-40B4-BE49-F238E27FC236}">
                <a16:creationId xmlns:a16="http://schemas.microsoft.com/office/drawing/2014/main" id="{BF2B620C-10F7-E3B0-6D0B-EB7B9CDB4888}"/>
              </a:ext>
            </a:extLst>
          </p:cNvPr>
          <p:cNvSpPr>
            <a:spLocks noGrp="1"/>
          </p:cNvSpPr>
          <p:nvPr>
            <p:ph type="sldNum" sz="quarter" idx="12"/>
          </p:nvPr>
        </p:nvSpPr>
        <p:spPr/>
        <p:txBody>
          <a:bodyPr/>
          <a:lstStyle/>
          <a:p>
            <a:fld id="{48F63A3B-78C7-47BE-AE5E-E10140E04643}" type="slidenum">
              <a:rPr lang="en-US" smtClean="0"/>
              <a:pPr/>
              <a:t>23</a:t>
            </a:fld>
            <a:endParaRPr lang="en-US" dirty="0"/>
          </a:p>
        </p:txBody>
      </p:sp>
      <p:sp>
        <p:nvSpPr>
          <p:cNvPr id="52" name="Content Placeholder 51">
            <a:extLst>
              <a:ext uri="{FF2B5EF4-FFF2-40B4-BE49-F238E27FC236}">
                <a16:creationId xmlns:a16="http://schemas.microsoft.com/office/drawing/2014/main" id="{5C5DA0DB-5FA6-AE30-D523-ABCF29BC712D}"/>
              </a:ext>
            </a:extLst>
          </p:cNvPr>
          <p:cNvSpPr>
            <a:spLocks noGrp="1"/>
          </p:cNvSpPr>
          <p:nvPr>
            <p:ph sz="half" idx="1"/>
          </p:nvPr>
        </p:nvSpPr>
        <p:spPr>
          <a:xfrm>
            <a:off x="415245" y="828964"/>
            <a:ext cx="10680192" cy="5394960"/>
          </a:xfrm>
        </p:spPr>
        <p:txBody>
          <a:bodyPr>
            <a:normAutofit/>
          </a:bodyPr>
          <a:lstStyle/>
          <a:p>
            <a:pPr marL="0" indent="0">
              <a:buNone/>
            </a:pPr>
            <a:r>
              <a:rPr lang="en-US" sz="2800" i="0" dirty="0">
                <a:solidFill>
                  <a:srgbClr val="202124"/>
                </a:solidFill>
                <a:effectLst/>
              </a:rPr>
              <a:t> </a:t>
            </a:r>
            <a:r>
              <a:rPr lang="en-US" sz="2400" b="1" i="0" u="sng" dirty="0">
                <a:solidFill>
                  <a:srgbClr val="202124"/>
                </a:solidFill>
                <a:effectLst/>
              </a:rPr>
              <a:t>SWOT analysis for Infosys :</a:t>
            </a:r>
          </a:p>
          <a:p>
            <a:pPr marL="0" indent="0">
              <a:buNone/>
            </a:pPr>
            <a:endParaRPr lang="en-US" sz="2800" i="0" dirty="0">
              <a:solidFill>
                <a:srgbClr val="202124"/>
              </a:solidFill>
              <a:effectLst/>
            </a:endParaRPr>
          </a:p>
        </p:txBody>
      </p:sp>
      <p:sp>
        <p:nvSpPr>
          <p:cNvPr id="5" name="TextBox 4">
            <a:extLst>
              <a:ext uri="{FF2B5EF4-FFF2-40B4-BE49-F238E27FC236}">
                <a16:creationId xmlns:a16="http://schemas.microsoft.com/office/drawing/2014/main" id="{7371E739-75A9-5B44-76AA-A25939C96F5F}"/>
              </a:ext>
            </a:extLst>
          </p:cNvPr>
          <p:cNvSpPr txBox="1"/>
          <p:nvPr/>
        </p:nvSpPr>
        <p:spPr>
          <a:xfrm>
            <a:off x="213495" y="1368993"/>
            <a:ext cx="10680192" cy="5386090"/>
          </a:xfrm>
          <a:prstGeom prst="rect">
            <a:avLst/>
          </a:prstGeom>
          <a:noFill/>
        </p:spPr>
        <p:txBody>
          <a:bodyPr wrap="square">
            <a:spAutoFit/>
          </a:bodyPr>
          <a:lstStyle/>
          <a:p>
            <a:pPr marL="0" indent="0">
              <a:buNone/>
            </a:pPr>
            <a:r>
              <a:rPr lang="en-US" sz="2800" b="1" dirty="0"/>
              <a:t>Strengths:</a:t>
            </a:r>
            <a:endParaRPr lang="en-US" sz="2000" dirty="0"/>
          </a:p>
          <a:p>
            <a:pPr marL="285750" indent="-285750">
              <a:buFont typeface="Arial" panose="020B0604020202020204" pitchFamily="34" charset="0"/>
              <a:buChar char="•"/>
            </a:pPr>
            <a:r>
              <a:rPr lang="en-US" sz="2400" dirty="0"/>
              <a:t>Strong global presence and reputation as a leading IT services company.</a:t>
            </a:r>
          </a:p>
          <a:p>
            <a:pPr marL="285750" indent="-285750">
              <a:buFont typeface="Arial" panose="020B0604020202020204" pitchFamily="34" charset="0"/>
              <a:buChar char="•"/>
            </a:pPr>
            <a:r>
              <a:rPr lang="en-US" sz="2400" dirty="0"/>
              <a:t>Diverse portfolio of IT services, including consulting, software development, and business process outsourcing.</a:t>
            </a:r>
          </a:p>
          <a:p>
            <a:pPr marL="285750" indent="-285750">
              <a:buFont typeface="Arial" panose="020B0604020202020204" pitchFamily="34" charset="0"/>
              <a:buChar char="•"/>
            </a:pPr>
            <a:r>
              <a:rPr lang="en-US" sz="2400" dirty="0"/>
              <a:t>Focus on innovation, research, and development.</a:t>
            </a:r>
          </a:p>
          <a:p>
            <a:pPr marL="0" indent="0">
              <a:buNone/>
            </a:pPr>
            <a:endParaRPr lang="en-US" sz="1600" dirty="0"/>
          </a:p>
          <a:p>
            <a:pPr marL="0" indent="0">
              <a:buNone/>
            </a:pPr>
            <a:r>
              <a:rPr lang="en-US" sz="2400" b="1" dirty="0"/>
              <a:t>Weaknesses:</a:t>
            </a:r>
          </a:p>
          <a:p>
            <a:pPr marL="285750" indent="-285750">
              <a:buFont typeface="Arial" panose="020B0604020202020204" pitchFamily="34" charset="0"/>
              <a:buChar char="•"/>
            </a:pPr>
            <a:r>
              <a:rPr lang="en-US" sz="2400" dirty="0"/>
              <a:t>Dependency on key markets like North America for a significant portion of revenue.</a:t>
            </a:r>
          </a:p>
          <a:p>
            <a:pPr marL="285750" indent="-285750">
              <a:buFont typeface="Arial" panose="020B0604020202020204" pitchFamily="34" charset="0"/>
              <a:buChar char="•"/>
            </a:pPr>
            <a:r>
              <a:rPr lang="en-US" sz="2400" dirty="0"/>
              <a:t>Intense competition from both domestic and international IT service providers.</a:t>
            </a:r>
          </a:p>
          <a:p>
            <a:pPr marL="285750" indent="-285750">
              <a:buFont typeface="Arial" panose="020B0604020202020204" pitchFamily="34" charset="0"/>
              <a:buChar char="•"/>
            </a:pPr>
            <a:r>
              <a:rPr lang="en-US" sz="2400" dirty="0"/>
              <a:t>The need to continuously adapt to emerging technologies and evolving client needs.</a:t>
            </a:r>
          </a:p>
          <a:p>
            <a:pPr marL="0" indent="0">
              <a:buNone/>
            </a:pPr>
            <a:endParaRPr lang="en-US" dirty="0"/>
          </a:p>
          <a:p>
            <a:pPr marL="0" indent="0">
              <a:buNone/>
            </a:pPr>
            <a:endParaRPr lang="en-IN" dirty="0"/>
          </a:p>
        </p:txBody>
      </p:sp>
    </p:spTree>
    <p:extLst>
      <p:ext uri="{BB962C8B-B14F-4D97-AF65-F5344CB8AC3E}">
        <p14:creationId xmlns:p14="http://schemas.microsoft.com/office/powerpoint/2010/main" val="9682050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98E1D9E8-22CC-BEA4-EBCB-1FEE97495511}"/>
              </a:ext>
            </a:extLst>
          </p:cNvPr>
          <p:cNvSpPr>
            <a:spLocks noGrp="1"/>
          </p:cNvSpPr>
          <p:nvPr>
            <p:ph type="title"/>
          </p:nvPr>
        </p:nvSpPr>
        <p:spPr>
          <a:xfrm>
            <a:off x="2167890" y="206188"/>
            <a:ext cx="8465820" cy="2197921"/>
          </a:xfrm>
        </p:spPr>
        <p:txBody>
          <a:bodyPr/>
          <a:lstStyle/>
          <a:p>
            <a:pPr algn="l"/>
            <a:r>
              <a:rPr lang="en-IN" b="1" i="0" dirty="0">
                <a:solidFill>
                  <a:srgbClr val="2D2828"/>
                </a:solidFill>
                <a:effectLst/>
              </a:rPr>
              <a:t>          </a:t>
            </a:r>
            <a:r>
              <a:rPr lang="en-IN" b="1" i="0" u="sng" dirty="0">
                <a:solidFill>
                  <a:srgbClr val="2D2828"/>
                </a:solidFill>
                <a:effectLst/>
              </a:rPr>
              <a:t>Competitor Analysis</a:t>
            </a:r>
          </a:p>
        </p:txBody>
      </p:sp>
      <p:sp>
        <p:nvSpPr>
          <p:cNvPr id="4" name="Slide Number Placeholder 3">
            <a:extLst>
              <a:ext uri="{FF2B5EF4-FFF2-40B4-BE49-F238E27FC236}">
                <a16:creationId xmlns:a16="http://schemas.microsoft.com/office/drawing/2014/main" id="{BF2B620C-10F7-E3B0-6D0B-EB7B9CDB4888}"/>
              </a:ext>
            </a:extLst>
          </p:cNvPr>
          <p:cNvSpPr>
            <a:spLocks noGrp="1"/>
          </p:cNvSpPr>
          <p:nvPr>
            <p:ph type="sldNum" sz="quarter" idx="12"/>
          </p:nvPr>
        </p:nvSpPr>
        <p:spPr/>
        <p:txBody>
          <a:bodyPr/>
          <a:lstStyle/>
          <a:p>
            <a:fld id="{48F63A3B-78C7-47BE-AE5E-E10140E04643}" type="slidenum">
              <a:rPr lang="en-US" smtClean="0"/>
              <a:pPr/>
              <a:t>24</a:t>
            </a:fld>
            <a:endParaRPr lang="en-US" dirty="0"/>
          </a:p>
        </p:txBody>
      </p:sp>
      <p:sp>
        <p:nvSpPr>
          <p:cNvPr id="52" name="Content Placeholder 51">
            <a:extLst>
              <a:ext uri="{FF2B5EF4-FFF2-40B4-BE49-F238E27FC236}">
                <a16:creationId xmlns:a16="http://schemas.microsoft.com/office/drawing/2014/main" id="{5C5DA0DB-5FA6-AE30-D523-ABCF29BC712D}"/>
              </a:ext>
            </a:extLst>
          </p:cNvPr>
          <p:cNvSpPr>
            <a:spLocks noGrp="1"/>
          </p:cNvSpPr>
          <p:nvPr>
            <p:ph sz="half" idx="1"/>
          </p:nvPr>
        </p:nvSpPr>
        <p:spPr>
          <a:xfrm>
            <a:off x="397316" y="1019894"/>
            <a:ext cx="10680192" cy="5394960"/>
          </a:xfrm>
        </p:spPr>
        <p:txBody>
          <a:bodyPr>
            <a:normAutofit/>
          </a:bodyPr>
          <a:lstStyle/>
          <a:p>
            <a:pPr marL="0" indent="0">
              <a:buNone/>
            </a:pPr>
            <a:r>
              <a:rPr lang="en-US" sz="2800" i="0" dirty="0">
                <a:solidFill>
                  <a:srgbClr val="202124"/>
                </a:solidFill>
                <a:effectLst/>
              </a:rPr>
              <a:t> </a:t>
            </a:r>
            <a:r>
              <a:rPr lang="en-US" sz="2400" b="1" i="0" u="sng" dirty="0">
                <a:solidFill>
                  <a:srgbClr val="202124"/>
                </a:solidFill>
                <a:effectLst/>
              </a:rPr>
              <a:t>SWOT analysis for Infosys :</a:t>
            </a:r>
          </a:p>
          <a:p>
            <a:pPr marL="0" indent="0">
              <a:buNone/>
            </a:pPr>
            <a:endParaRPr lang="en-US" sz="2800" i="0" dirty="0">
              <a:solidFill>
                <a:srgbClr val="202124"/>
              </a:solidFill>
              <a:effectLst/>
            </a:endParaRPr>
          </a:p>
        </p:txBody>
      </p:sp>
      <p:sp>
        <p:nvSpPr>
          <p:cNvPr id="5" name="TextBox 4">
            <a:extLst>
              <a:ext uri="{FF2B5EF4-FFF2-40B4-BE49-F238E27FC236}">
                <a16:creationId xmlns:a16="http://schemas.microsoft.com/office/drawing/2014/main" id="{7371E739-75A9-5B44-76AA-A25939C96F5F}"/>
              </a:ext>
            </a:extLst>
          </p:cNvPr>
          <p:cNvSpPr txBox="1"/>
          <p:nvPr/>
        </p:nvSpPr>
        <p:spPr>
          <a:xfrm>
            <a:off x="397316" y="4063225"/>
            <a:ext cx="10826496" cy="1969770"/>
          </a:xfrm>
          <a:prstGeom prst="rect">
            <a:avLst/>
          </a:prstGeom>
          <a:noFill/>
        </p:spPr>
        <p:txBody>
          <a:bodyPr wrap="square">
            <a:spAutoFit/>
          </a:bodyPr>
          <a:lstStyle/>
          <a:p>
            <a:pPr marL="0" indent="0">
              <a:buNone/>
            </a:pPr>
            <a:r>
              <a:rPr lang="en-US" sz="3200" b="1" dirty="0"/>
              <a:t>Threats:</a:t>
            </a:r>
            <a:endParaRPr lang="en-US" dirty="0"/>
          </a:p>
          <a:p>
            <a:pPr marL="342900" indent="-342900">
              <a:buFont typeface="Arial" panose="020B0604020202020204" pitchFamily="34" charset="0"/>
              <a:buChar char="•"/>
            </a:pPr>
            <a:r>
              <a:rPr lang="en-US" sz="2400" dirty="0"/>
              <a:t>Economic uncertainties affecting IT spending by clients.</a:t>
            </a:r>
          </a:p>
          <a:p>
            <a:pPr marL="342900" indent="-342900">
              <a:buFont typeface="Arial" panose="020B0604020202020204" pitchFamily="34" charset="0"/>
              <a:buChar char="•"/>
            </a:pPr>
            <a:r>
              <a:rPr lang="en-US" sz="2400" dirty="0"/>
              <a:t>Regulatory changes impacting cross-border data flows and immigration policies.</a:t>
            </a:r>
          </a:p>
          <a:p>
            <a:pPr marL="342900" indent="-342900">
              <a:buFont typeface="Arial" panose="020B0604020202020204" pitchFamily="34" charset="0"/>
              <a:buChar char="•"/>
            </a:pPr>
            <a:r>
              <a:rPr lang="en-US" sz="2400" dirty="0"/>
              <a:t>Rapid technological changes requiring continuous upskilling and adaptation.</a:t>
            </a:r>
          </a:p>
          <a:p>
            <a:pPr marL="0" indent="0">
              <a:buNone/>
            </a:pPr>
            <a:endParaRPr lang="en-IN" dirty="0"/>
          </a:p>
        </p:txBody>
      </p:sp>
      <p:sp>
        <p:nvSpPr>
          <p:cNvPr id="3" name="TextBox 2">
            <a:extLst>
              <a:ext uri="{FF2B5EF4-FFF2-40B4-BE49-F238E27FC236}">
                <a16:creationId xmlns:a16="http://schemas.microsoft.com/office/drawing/2014/main" id="{217BF4B9-E42D-8F1F-8C23-2ABAB21119C6}"/>
              </a:ext>
            </a:extLst>
          </p:cNvPr>
          <p:cNvSpPr txBox="1"/>
          <p:nvPr/>
        </p:nvSpPr>
        <p:spPr>
          <a:xfrm>
            <a:off x="397316" y="1663200"/>
            <a:ext cx="11557320" cy="2246769"/>
          </a:xfrm>
          <a:prstGeom prst="rect">
            <a:avLst/>
          </a:prstGeom>
          <a:noFill/>
        </p:spPr>
        <p:txBody>
          <a:bodyPr wrap="square">
            <a:spAutoFit/>
          </a:bodyPr>
          <a:lstStyle/>
          <a:p>
            <a:pPr marL="0" indent="0">
              <a:buNone/>
            </a:pPr>
            <a:r>
              <a:rPr lang="en-US" sz="2800" b="1" dirty="0"/>
              <a:t>Opportunities:</a:t>
            </a:r>
          </a:p>
          <a:p>
            <a:pPr marL="285750" indent="-285750">
              <a:buFont typeface="Arial" panose="020B0604020202020204" pitchFamily="34" charset="0"/>
              <a:buChar char="•"/>
            </a:pPr>
            <a:r>
              <a:rPr lang="en-US" sz="2800" dirty="0"/>
              <a:t>Growing demand for digital transformation, cloud services, and cybersecurity solutions.</a:t>
            </a:r>
          </a:p>
          <a:p>
            <a:pPr marL="285750" indent="-285750">
              <a:buFont typeface="Arial" panose="020B0604020202020204" pitchFamily="34" charset="0"/>
              <a:buChar char="•"/>
            </a:pPr>
            <a:r>
              <a:rPr lang="en-US" sz="2800" dirty="0"/>
              <a:t>Expansion into emerging markets and industries.</a:t>
            </a:r>
          </a:p>
          <a:p>
            <a:pPr marL="285750" indent="-285750">
              <a:buFont typeface="Arial" panose="020B0604020202020204" pitchFamily="34" charset="0"/>
              <a:buChar char="•"/>
            </a:pPr>
            <a:r>
              <a:rPr lang="en-US" sz="2800" dirty="0"/>
              <a:t>Strategic partnerships and acquisitions to enhance service offerings.</a:t>
            </a:r>
          </a:p>
        </p:txBody>
      </p:sp>
    </p:spTree>
    <p:extLst>
      <p:ext uri="{BB962C8B-B14F-4D97-AF65-F5344CB8AC3E}">
        <p14:creationId xmlns:p14="http://schemas.microsoft.com/office/powerpoint/2010/main" val="10473203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98E1D9E8-22CC-BEA4-EBCB-1FEE97495511}"/>
              </a:ext>
            </a:extLst>
          </p:cNvPr>
          <p:cNvSpPr>
            <a:spLocks noGrp="1"/>
          </p:cNvSpPr>
          <p:nvPr>
            <p:ph type="title"/>
          </p:nvPr>
        </p:nvSpPr>
        <p:spPr>
          <a:xfrm>
            <a:off x="1863090" y="451513"/>
            <a:ext cx="8465820" cy="2197921"/>
          </a:xfrm>
        </p:spPr>
        <p:txBody>
          <a:bodyPr/>
          <a:lstStyle/>
          <a:p>
            <a:pPr algn="l"/>
            <a:r>
              <a:rPr lang="en-IN" b="1" i="0" dirty="0">
                <a:solidFill>
                  <a:srgbClr val="2D2828"/>
                </a:solidFill>
                <a:effectLst/>
              </a:rPr>
              <a:t>          </a:t>
            </a:r>
            <a:r>
              <a:rPr lang="en-IN" b="1" i="0" u="sng" dirty="0">
                <a:solidFill>
                  <a:srgbClr val="2D2828"/>
                </a:solidFill>
                <a:effectLst/>
              </a:rPr>
              <a:t>Competitor Analysis</a:t>
            </a:r>
          </a:p>
        </p:txBody>
      </p:sp>
      <p:sp>
        <p:nvSpPr>
          <p:cNvPr id="4" name="Slide Number Placeholder 3">
            <a:extLst>
              <a:ext uri="{FF2B5EF4-FFF2-40B4-BE49-F238E27FC236}">
                <a16:creationId xmlns:a16="http://schemas.microsoft.com/office/drawing/2014/main" id="{BF2B620C-10F7-E3B0-6D0B-EB7B9CDB4888}"/>
              </a:ext>
            </a:extLst>
          </p:cNvPr>
          <p:cNvSpPr>
            <a:spLocks noGrp="1"/>
          </p:cNvSpPr>
          <p:nvPr>
            <p:ph type="sldNum" sz="quarter" idx="12"/>
          </p:nvPr>
        </p:nvSpPr>
        <p:spPr/>
        <p:txBody>
          <a:bodyPr/>
          <a:lstStyle/>
          <a:p>
            <a:fld id="{48F63A3B-78C7-47BE-AE5E-E10140E04643}" type="slidenum">
              <a:rPr lang="en-US" smtClean="0"/>
              <a:pPr/>
              <a:t>25</a:t>
            </a:fld>
            <a:endParaRPr lang="en-US" dirty="0"/>
          </a:p>
        </p:txBody>
      </p:sp>
      <p:sp>
        <p:nvSpPr>
          <p:cNvPr id="52" name="Content Placeholder 51">
            <a:extLst>
              <a:ext uri="{FF2B5EF4-FFF2-40B4-BE49-F238E27FC236}">
                <a16:creationId xmlns:a16="http://schemas.microsoft.com/office/drawing/2014/main" id="{5C5DA0DB-5FA6-AE30-D523-ABCF29BC712D}"/>
              </a:ext>
            </a:extLst>
          </p:cNvPr>
          <p:cNvSpPr>
            <a:spLocks noGrp="1"/>
          </p:cNvSpPr>
          <p:nvPr>
            <p:ph sz="half" idx="1"/>
          </p:nvPr>
        </p:nvSpPr>
        <p:spPr>
          <a:xfrm>
            <a:off x="755904" y="1191708"/>
            <a:ext cx="10680192" cy="5394960"/>
          </a:xfrm>
        </p:spPr>
        <p:txBody>
          <a:bodyPr>
            <a:normAutofit/>
          </a:bodyPr>
          <a:lstStyle/>
          <a:p>
            <a:pPr marL="0" indent="0">
              <a:buNone/>
            </a:pPr>
            <a:r>
              <a:rPr lang="en-IN" sz="3200" b="1" i="0" u="sng" dirty="0">
                <a:solidFill>
                  <a:srgbClr val="202124"/>
                </a:solidFill>
                <a:effectLst/>
                <a:latin typeface="+mj-lt"/>
              </a:rPr>
              <a:t>3.</a:t>
            </a:r>
            <a:r>
              <a:rPr lang="en-US" sz="3200" b="1" i="0" u="sng" dirty="0">
                <a:effectLst/>
                <a:latin typeface="+mj-lt"/>
              </a:rPr>
              <a:t>Cognizant: </a:t>
            </a:r>
            <a:r>
              <a:rPr lang="en-US" sz="2400" i="0" dirty="0">
                <a:effectLst/>
              </a:rPr>
              <a:t>Cognizant helps companies modernize technology, reimagine processes and transform experiences so they stay ahead in a fast-changing world.</a:t>
            </a:r>
            <a:endParaRPr lang="en-IN" sz="2400" i="0" dirty="0">
              <a:solidFill>
                <a:srgbClr val="202124"/>
              </a:solidFill>
              <a:effectLst/>
            </a:endParaRPr>
          </a:p>
        </p:txBody>
      </p:sp>
      <p:pic>
        <p:nvPicPr>
          <p:cNvPr id="3" name="Picture 2">
            <a:extLst>
              <a:ext uri="{FF2B5EF4-FFF2-40B4-BE49-F238E27FC236}">
                <a16:creationId xmlns:a16="http://schemas.microsoft.com/office/drawing/2014/main" id="{8E25B5C3-6A5F-B8AD-D36C-9AC3765561F4}"/>
              </a:ext>
            </a:extLst>
          </p:cNvPr>
          <p:cNvPicPr>
            <a:picLocks noChangeAspect="1"/>
          </p:cNvPicPr>
          <p:nvPr/>
        </p:nvPicPr>
        <p:blipFill rotWithShape="1">
          <a:blip r:embed="rId2"/>
          <a:srcRect l="5411" t="8889" r="2215" b="15612"/>
          <a:stretch/>
        </p:blipFill>
        <p:spPr>
          <a:xfrm>
            <a:off x="1782407" y="2714877"/>
            <a:ext cx="7720315" cy="354938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81421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98E1D9E8-22CC-BEA4-EBCB-1FEE97495511}"/>
              </a:ext>
            </a:extLst>
          </p:cNvPr>
          <p:cNvSpPr>
            <a:spLocks noGrp="1"/>
          </p:cNvSpPr>
          <p:nvPr>
            <p:ph type="title"/>
          </p:nvPr>
        </p:nvSpPr>
        <p:spPr>
          <a:xfrm>
            <a:off x="1863090" y="451513"/>
            <a:ext cx="8465820" cy="1549184"/>
          </a:xfrm>
        </p:spPr>
        <p:txBody>
          <a:bodyPr/>
          <a:lstStyle/>
          <a:p>
            <a:pPr algn="l"/>
            <a:r>
              <a:rPr lang="en-IN" b="1" i="0" dirty="0">
                <a:solidFill>
                  <a:srgbClr val="2D2828"/>
                </a:solidFill>
                <a:effectLst/>
              </a:rPr>
              <a:t>          </a:t>
            </a:r>
            <a:r>
              <a:rPr lang="en-IN" b="1" i="0" u="sng" dirty="0">
                <a:solidFill>
                  <a:srgbClr val="2D2828"/>
                </a:solidFill>
                <a:effectLst/>
              </a:rPr>
              <a:t>Competitor Analysis</a:t>
            </a:r>
          </a:p>
        </p:txBody>
      </p:sp>
      <p:sp>
        <p:nvSpPr>
          <p:cNvPr id="4" name="Slide Number Placeholder 3">
            <a:extLst>
              <a:ext uri="{FF2B5EF4-FFF2-40B4-BE49-F238E27FC236}">
                <a16:creationId xmlns:a16="http://schemas.microsoft.com/office/drawing/2014/main" id="{BF2B620C-10F7-E3B0-6D0B-EB7B9CDB4888}"/>
              </a:ext>
            </a:extLst>
          </p:cNvPr>
          <p:cNvSpPr>
            <a:spLocks noGrp="1"/>
          </p:cNvSpPr>
          <p:nvPr>
            <p:ph type="sldNum" sz="quarter" idx="12"/>
          </p:nvPr>
        </p:nvSpPr>
        <p:spPr/>
        <p:txBody>
          <a:bodyPr/>
          <a:lstStyle/>
          <a:p>
            <a:fld id="{48F63A3B-78C7-47BE-AE5E-E10140E04643}" type="slidenum">
              <a:rPr lang="en-US" smtClean="0"/>
              <a:pPr/>
              <a:t>26</a:t>
            </a:fld>
            <a:endParaRPr lang="en-US" dirty="0"/>
          </a:p>
        </p:txBody>
      </p:sp>
      <p:sp>
        <p:nvSpPr>
          <p:cNvPr id="52" name="Content Placeholder 51">
            <a:extLst>
              <a:ext uri="{FF2B5EF4-FFF2-40B4-BE49-F238E27FC236}">
                <a16:creationId xmlns:a16="http://schemas.microsoft.com/office/drawing/2014/main" id="{5C5DA0DB-5FA6-AE30-D523-ABCF29BC712D}"/>
              </a:ext>
            </a:extLst>
          </p:cNvPr>
          <p:cNvSpPr>
            <a:spLocks noGrp="1"/>
          </p:cNvSpPr>
          <p:nvPr>
            <p:ph sz="half" idx="1"/>
          </p:nvPr>
        </p:nvSpPr>
        <p:spPr>
          <a:xfrm>
            <a:off x="352492" y="901138"/>
            <a:ext cx="10405155" cy="5394960"/>
          </a:xfrm>
        </p:spPr>
        <p:txBody>
          <a:bodyPr>
            <a:normAutofit/>
          </a:bodyPr>
          <a:lstStyle/>
          <a:p>
            <a:pPr marL="0" indent="0">
              <a:buNone/>
            </a:pPr>
            <a:r>
              <a:rPr lang="en-IN" sz="2800" b="1" i="0" u="sng" dirty="0">
                <a:solidFill>
                  <a:srgbClr val="202124"/>
                </a:solidFill>
                <a:effectLst/>
              </a:rPr>
              <a:t>3.</a:t>
            </a:r>
            <a:r>
              <a:rPr lang="en-US" sz="2800" b="1" i="0" u="sng" dirty="0">
                <a:effectLst/>
              </a:rPr>
              <a:t>Cognizant:</a:t>
            </a:r>
          </a:p>
          <a:p>
            <a:pPr marL="0" indent="0">
              <a:buNone/>
            </a:pPr>
            <a:r>
              <a:rPr lang="en-US" sz="2800" b="1" i="0" dirty="0">
                <a:effectLst/>
                <a:latin typeface="+mj-lt"/>
              </a:rPr>
              <a:t>Unique Selling Proposition (USP):</a:t>
            </a:r>
          </a:p>
          <a:p>
            <a:r>
              <a:rPr lang="en-US" sz="2800" b="1" i="0" dirty="0">
                <a:solidFill>
                  <a:srgbClr val="202124"/>
                </a:solidFill>
                <a:effectLst/>
                <a:latin typeface="+mj-lt"/>
              </a:rPr>
              <a:t>Digital Transformation</a:t>
            </a:r>
            <a:r>
              <a:rPr lang="en-US" sz="2800" i="0" dirty="0">
                <a:solidFill>
                  <a:srgbClr val="202124"/>
                </a:solidFill>
                <a:effectLst/>
                <a:latin typeface="+mj-lt"/>
              </a:rPr>
              <a:t>: By using cutting-edge technologies like AI, data analytics, cloud computing, and IoT, they are masters at assisting firms in transforming to the digital era.</a:t>
            </a:r>
          </a:p>
          <a:p>
            <a:r>
              <a:rPr lang="en-US" sz="2800" b="1" i="0" dirty="0">
                <a:solidFill>
                  <a:srgbClr val="202124"/>
                </a:solidFill>
                <a:effectLst/>
                <a:latin typeface="+mj-lt"/>
              </a:rPr>
              <a:t>Industry understanding: </a:t>
            </a:r>
            <a:r>
              <a:rPr lang="en-US" sz="2800" i="0" dirty="0">
                <a:solidFill>
                  <a:srgbClr val="202124"/>
                </a:solidFill>
                <a:effectLst/>
                <a:latin typeface="+mj-lt"/>
              </a:rPr>
              <a:t>They are renowned for their extensive understanding of a range of sectors, including manufacturing, healthcare, finance, and technology. This enables them to offer specialized solutions.</a:t>
            </a:r>
          </a:p>
        </p:txBody>
      </p:sp>
    </p:spTree>
    <p:extLst>
      <p:ext uri="{BB962C8B-B14F-4D97-AF65-F5344CB8AC3E}">
        <p14:creationId xmlns:p14="http://schemas.microsoft.com/office/powerpoint/2010/main" val="19021539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98E1D9E8-22CC-BEA4-EBCB-1FEE97495511}"/>
              </a:ext>
            </a:extLst>
          </p:cNvPr>
          <p:cNvSpPr>
            <a:spLocks noGrp="1"/>
          </p:cNvSpPr>
          <p:nvPr>
            <p:ph type="title"/>
          </p:nvPr>
        </p:nvSpPr>
        <p:spPr>
          <a:xfrm>
            <a:off x="1863090" y="451513"/>
            <a:ext cx="8465820" cy="2197921"/>
          </a:xfrm>
        </p:spPr>
        <p:txBody>
          <a:bodyPr/>
          <a:lstStyle/>
          <a:p>
            <a:pPr algn="l"/>
            <a:r>
              <a:rPr lang="en-IN" b="1" i="0" dirty="0">
                <a:solidFill>
                  <a:srgbClr val="2D2828"/>
                </a:solidFill>
                <a:effectLst/>
              </a:rPr>
              <a:t>          </a:t>
            </a:r>
            <a:r>
              <a:rPr lang="en-IN" b="1" i="0" u="sng" dirty="0">
                <a:solidFill>
                  <a:srgbClr val="2D2828"/>
                </a:solidFill>
                <a:effectLst/>
              </a:rPr>
              <a:t>Competitor Analysis</a:t>
            </a:r>
          </a:p>
        </p:txBody>
      </p:sp>
      <p:sp>
        <p:nvSpPr>
          <p:cNvPr id="4" name="Slide Number Placeholder 3">
            <a:extLst>
              <a:ext uri="{FF2B5EF4-FFF2-40B4-BE49-F238E27FC236}">
                <a16:creationId xmlns:a16="http://schemas.microsoft.com/office/drawing/2014/main" id="{BF2B620C-10F7-E3B0-6D0B-EB7B9CDB4888}"/>
              </a:ext>
            </a:extLst>
          </p:cNvPr>
          <p:cNvSpPr>
            <a:spLocks noGrp="1"/>
          </p:cNvSpPr>
          <p:nvPr>
            <p:ph type="sldNum" sz="quarter" idx="12"/>
          </p:nvPr>
        </p:nvSpPr>
        <p:spPr/>
        <p:txBody>
          <a:bodyPr/>
          <a:lstStyle/>
          <a:p>
            <a:fld id="{48F63A3B-78C7-47BE-AE5E-E10140E04643}" type="slidenum">
              <a:rPr lang="en-US" smtClean="0"/>
              <a:pPr/>
              <a:t>27</a:t>
            </a:fld>
            <a:endParaRPr lang="en-US" dirty="0"/>
          </a:p>
        </p:txBody>
      </p:sp>
      <p:sp>
        <p:nvSpPr>
          <p:cNvPr id="52" name="Content Placeholder 51">
            <a:extLst>
              <a:ext uri="{FF2B5EF4-FFF2-40B4-BE49-F238E27FC236}">
                <a16:creationId xmlns:a16="http://schemas.microsoft.com/office/drawing/2014/main" id="{5C5DA0DB-5FA6-AE30-D523-ABCF29BC712D}"/>
              </a:ext>
            </a:extLst>
          </p:cNvPr>
          <p:cNvSpPr>
            <a:spLocks noGrp="1"/>
          </p:cNvSpPr>
          <p:nvPr>
            <p:ph sz="half" idx="1"/>
          </p:nvPr>
        </p:nvSpPr>
        <p:spPr>
          <a:xfrm>
            <a:off x="755904" y="1191708"/>
            <a:ext cx="10680192" cy="5394960"/>
          </a:xfrm>
        </p:spPr>
        <p:txBody>
          <a:bodyPr>
            <a:normAutofit/>
          </a:bodyPr>
          <a:lstStyle/>
          <a:p>
            <a:pPr marL="0" indent="0">
              <a:buNone/>
            </a:pPr>
            <a:r>
              <a:rPr lang="en-IN" sz="2800" b="1" i="0" u="sng" dirty="0">
                <a:solidFill>
                  <a:srgbClr val="202124"/>
                </a:solidFill>
                <a:effectLst/>
              </a:rPr>
              <a:t>3.</a:t>
            </a:r>
            <a:r>
              <a:rPr lang="en-US" sz="2800" b="1" i="0" u="sng" dirty="0">
                <a:effectLst/>
              </a:rPr>
              <a:t>Cognizant:</a:t>
            </a:r>
          </a:p>
          <a:p>
            <a:pPr marL="0" indent="0">
              <a:buNone/>
            </a:pPr>
            <a:r>
              <a:rPr lang="en-US" sz="2800" b="1" i="0" dirty="0">
                <a:effectLst/>
                <a:latin typeface="+mj-lt"/>
              </a:rPr>
              <a:t>Unique Selling Proposition (USP):</a:t>
            </a:r>
          </a:p>
          <a:p>
            <a:r>
              <a:rPr lang="en-US" sz="3200" b="1" i="0" dirty="0">
                <a:solidFill>
                  <a:srgbClr val="202124"/>
                </a:solidFill>
                <a:effectLst/>
                <a:latin typeface="+mj-lt"/>
              </a:rPr>
              <a:t>Global Presence: </a:t>
            </a:r>
            <a:r>
              <a:rPr lang="en-US" sz="3200" i="0" dirty="0">
                <a:solidFill>
                  <a:srgbClr val="202124"/>
                </a:solidFill>
                <a:effectLst/>
                <a:latin typeface="+mj-lt"/>
              </a:rPr>
              <a:t>Cognizant can effectively service global corporations wherever they are because to its presence across the world.</a:t>
            </a:r>
          </a:p>
          <a:p>
            <a:r>
              <a:rPr lang="en-US" sz="3200" b="1" i="0" dirty="0">
                <a:solidFill>
                  <a:srgbClr val="202124"/>
                </a:solidFill>
                <a:effectLst/>
                <a:latin typeface="+mj-lt"/>
              </a:rPr>
              <a:t>Talent and Innovation</a:t>
            </a:r>
            <a:r>
              <a:rPr lang="en-US" sz="3200" i="0" dirty="0">
                <a:solidFill>
                  <a:srgbClr val="202124"/>
                </a:solidFill>
                <a:effectLst/>
                <a:latin typeface="+mj-lt"/>
              </a:rPr>
              <a:t>: Cognizant places a high priority on supporting innovation among its staff. They continue to lead technological developments as a result.</a:t>
            </a:r>
            <a:endParaRPr lang="en-IN" sz="3200" i="0" dirty="0">
              <a:solidFill>
                <a:srgbClr val="202124"/>
              </a:solidFill>
              <a:effectLst/>
              <a:latin typeface="+mj-lt"/>
            </a:endParaRPr>
          </a:p>
        </p:txBody>
      </p:sp>
    </p:spTree>
    <p:extLst>
      <p:ext uri="{BB962C8B-B14F-4D97-AF65-F5344CB8AC3E}">
        <p14:creationId xmlns:p14="http://schemas.microsoft.com/office/powerpoint/2010/main" val="17328156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79EB921-D4B9-7EFF-56AF-399B30AC10B8}"/>
              </a:ext>
            </a:extLst>
          </p:cNvPr>
          <p:cNvPicPr>
            <a:picLocks noChangeAspect="1"/>
          </p:cNvPicPr>
          <p:nvPr/>
        </p:nvPicPr>
        <p:blipFill rotWithShape="1">
          <a:blip r:embed="rId2"/>
          <a:srcRect l="26202" t="10802" r="11254" b="6160"/>
          <a:stretch/>
        </p:blipFill>
        <p:spPr>
          <a:xfrm>
            <a:off x="4453611" y="2671316"/>
            <a:ext cx="4556682" cy="340295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51" name="Title 50">
            <a:extLst>
              <a:ext uri="{FF2B5EF4-FFF2-40B4-BE49-F238E27FC236}">
                <a16:creationId xmlns:a16="http://schemas.microsoft.com/office/drawing/2014/main" id="{98E1D9E8-22CC-BEA4-EBCB-1FEE97495511}"/>
              </a:ext>
            </a:extLst>
          </p:cNvPr>
          <p:cNvSpPr>
            <a:spLocks noGrp="1"/>
          </p:cNvSpPr>
          <p:nvPr>
            <p:ph type="title"/>
          </p:nvPr>
        </p:nvSpPr>
        <p:spPr>
          <a:xfrm>
            <a:off x="1863090" y="353118"/>
            <a:ext cx="8465820" cy="2197921"/>
          </a:xfrm>
        </p:spPr>
        <p:txBody>
          <a:bodyPr/>
          <a:lstStyle/>
          <a:p>
            <a:pPr algn="l"/>
            <a:r>
              <a:rPr lang="en-IN" b="1" i="0" dirty="0">
                <a:solidFill>
                  <a:srgbClr val="2D2828"/>
                </a:solidFill>
                <a:effectLst/>
              </a:rPr>
              <a:t>          </a:t>
            </a:r>
            <a:r>
              <a:rPr lang="en-IN" b="1" i="0" u="sng" dirty="0">
                <a:solidFill>
                  <a:srgbClr val="2D2828"/>
                </a:solidFill>
                <a:effectLst/>
              </a:rPr>
              <a:t>Competitor Analysis</a:t>
            </a:r>
          </a:p>
        </p:txBody>
      </p:sp>
      <p:sp>
        <p:nvSpPr>
          <p:cNvPr id="4" name="Slide Number Placeholder 3">
            <a:extLst>
              <a:ext uri="{FF2B5EF4-FFF2-40B4-BE49-F238E27FC236}">
                <a16:creationId xmlns:a16="http://schemas.microsoft.com/office/drawing/2014/main" id="{BF2B620C-10F7-E3B0-6D0B-EB7B9CDB4888}"/>
              </a:ext>
            </a:extLst>
          </p:cNvPr>
          <p:cNvSpPr>
            <a:spLocks noGrp="1"/>
          </p:cNvSpPr>
          <p:nvPr>
            <p:ph type="sldNum" sz="quarter" idx="12"/>
          </p:nvPr>
        </p:nvSpPr>
        <p:spPr/>
        <p:txBody>
          <a:bodyPr/>
          <a:lstStyle/>
          <a:p>
            <a:fld id="{48F63A3B-78C7-47BE-AE5E-E10140E04643}" type="slidenum">
              <a:rPr lang="en-US" smtClean="0"/>
              <a:pPr/>
              <a:t>28</a:t>
            </a:fld>
            <a:endParaRPr lang="en-US" dirty="0"/>
          </a:p>
        </p:txBody>
      </p:sp>
      <p:sp>
        <p:nvSpPr>
          <p:cNvPr id="52" name="Content Placeholder 51">
            <a:extLst>
              <a:ext uri="{FF2B5EF4-FFF2-40B4-BE49-F238E27FC236}">
                <a16:creationId xmlns:a16="http://schemas.microsoft.com/office/drawing/2014/main" id="{5C5DA0DB-5FA6-AE30-D523-ABCF29BC712D}"/>
              </a:ext>
            </a:extLst>
          </p:cNvPr>
          <p:cNvSpPr>
            <a:spLocks noGrp="1"/>
          </p:cNvSpPr>
          <p:nvPr>
            <p:ph sz="half" idx="1"/>
          </p:nvPr>
        </p:nvSpPr>
        <p:spPr>
          <a:xfrm>
            <a:off x="755904" y="1191708"/>
            <a:ext cx="10680192" cy="5394960"/>
          </a:xfrm>
        </p:spPr>
        <p:txBody>
          <a:bodyPr>
            <a:normAutofit/>
          </a:bodyPr>
          <a:lstStyle/>
          <a:p>
            <a:pPr marL="0" indent="0">
              <a:buNone/>
            </a:pPr>
            <a:r>
              <a:rPr lang="en-IN" sz="3200" b="1" i="0" u="sng" dirty="0">
                <a:solidFill>
                  <a:srgbClr val="202124"/>
                </a:solidFill>
                <a:effectLst/>
                <a:latin typeface="+mj-lt"/>
              </a:rPr>
              <a:t>3.</a:t>
            </a:r>
            <a:r>
              <a:rPr lang="en-US" sz="3200" b="1" i="0" u="sng" dirty="0">
                <a:effectLst/>
                <a:latin typeface="+mj-lt"/>
              </a:rPr>
              <a:t>Cognizant</a:t>
            </a:r>
            <a:r>
              <a:rPr lang="en-US" sz="2000" i="0" dirty="0">
                <a:effectLst/>
                <a:latin typeface="+mj-lt"/>
              </a:rPr>
              <a:t>: </a:t>
            </a:r>
          </a:p>
          <a:p>
            <a:pPr marL="0" indent="0">
              <a:buNone/>
            </a:pPr>
            <a:r>
              <a:rPr lang="en-US" sz="2800" b="1" i="0" dirty="0">
                <a:solidFill>
                  <a:srgbClr val="202124"/>
                </a:solidFill>
                <a:effectLst/>
              </a:rPr>
              <a:t>Online communications : </a:t>
            </a:r>
            <a:r>
              <a:rPr lang="en-US" sz="2400" i="0" dirty="0">
                <a:effectLst/>
              </a:rPr>
              <a:t>Their were well optimized with website , social media and blog posts also podcasts.</a:t>
            </a:r>
          </a:p>
          <a:p>
            <a:pPr marL="0" indent="0">
              <a:buNone/>
            </a:pPr>
            <a:endParaRPr lang="en-US" sz="3200" b="1" i="0" u="sng" dirty="0">
              <a:effectLst/>
              <a:latin typeface="Gellix"/>
            </a:endParaRPr>
          </a:p>
        </p:txBody>
      </p:sp>
      <p:pic>
        <p:nvPicPr>
          <p:cNvPr id="3" name="Picture 2">
            <a:extLst>
              <a:ext uri="{FF2B5EF4-FFF2-40B4-BE49-F238E27FC236}">
                <a16:creationId xmlns:a16="http://schemas.microsoft.com/office/drawing/2014/main" id="{1413D252-036E-CFAF-7578-5C563B254BED}"/>
              </a:ext>
            </a:extLst>
          </p:cNvPr>
          <p:cNvPicPr>
            <a:picLocks noChangeAspect="1"/>
          </p:cNvPicPr>
          <p:nvPr/>
        </p:nvPicPr>
        <p:blipFill rotWithShape="1">
          <a:blip r:embed="rId3"/>
          <a:srcRect l="10625" r="12400"/>
          <a:stretch/>
        </p:blipFill>
        <p:spPr>
          <a:xfrm>
            <a:off x="925014" y="3114859"/>
            <a:ext cx="3660938" cy="267525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Picture 5">
            <a:extLst>
              <a:ext uri="{FF2B5EF4-FFF2-40B4-BE49-F238E27FC236}">
                <a16:creationId xmlns:a16="http://schemas.microsoft.com/office/drawing/2014/main" id="{52F90D7C-7A0A-2269-EFD7-088376D638CE}"/>
              </a:ext>
            </a:extLst>
          </p:cNvPr>
          <p:cNvPicPr>
            <a:picLocks noChangeAspect="1"/>
          </p:cNvPicPr>
          <p:nvPr/>
        </p:nvPicPr>
        <p:blipFill rotWithShape="1">
          <a:blip r:embed="rId4"/>
          <a:srcRect l="8346" r="32785"/>
          <a:stretch/>
        </p:blipFill>
        <p:spPr>
          <a:xfrm>
            <a:off x="8097217" y="3045505"/>
            <a:ext cx="3169769" cy="302876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1652913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98E1D9E8-22CC-BEA4-EBCB-1FEE97495511}"/>
              </a:ext>
            </a:extLst>
          </p:cNvPr>
          <p:cNvSpPr>
            <a:spLocks noGrp="1"/>
          </p:cNvSpPr>
          <p:nvPr>
            <p:ph type="title"/>
          </p:nvPr>
        </p:nvSpPr>
        <p:spPr>
          <a:xfrm>
            <a:off x="1863090" y="277338"/>
            <a:ext cx="8465820" cy="2197921"/>
          </a:xfrm>
        </p:spPr>
        <p:txBody>
          <a:bodyPr/>
          <a:lstStyle/>
          <a:p>
            <a:pPr algn="l"/>
            <a:r>
              <a:rPr lang="en-IN" b="1" i="0" dirty="0">
                <a:solidFill>
                  <a:srgbClr val="2D2828"/>
                </a:solidFill>
                <a:effectLst/>
              </a:rPr>
              <a:t>          </a:t>
            </a:r>
            <a:r>
              <a:rPr lang="en-IN" b="1" i="0" u="sng" dirty="0">
                <a:solidFill>
                  <a:srgbClr val="2D2828"/>
                </a:solidFill>
                <a:effectLst/>
              </a:rPr>
              <a:t>Competitor Analysis</a:t>
            </a:r>
          </a:p>
        </p:txBody>
      </p:sp>
      <p:sp>
        <p:nvSpPr>
          <p:cNvPr id="4" name="Slide Number Placeholder 3">
            <a:extLst>
              <a:ext uri="{FF2B5EF4-FFF2-40B4-BE49-F238E27FC236}">
                <a16:creationId xmlns:a16="http://schemas.microsoft.com/office/drawing/2014/main" id="{BF2B620C-10F7-E3B0-6D0B-EB7B9CDB4888}"/>
              </a:ext>
            </a:extLst>
          </p:cNvPr>
          <p:cNvSpPr>
            <a:spLocks noGrp="1"/>
          </p:cNvSpPr>
          <p:nvPr>
            <p:ph type="sldNum" sz="quarter" idx="12"/>
          </p:nvPr>
        </p:nvSpPr>
        <p:spPr/>
        <p:txBody>
          <a:bodyPr/>
          <a:lstStyle/>
          <a:p>
            <a:fld id="{48F63A3B-78C7-47BE-AE5E-E10140E04643}" type="slidenum">
              <a:rPr lang="en-US" smtClean="0"/>
              <a:pPr/>
              <a:t>29</a:t>
            </a:fld>
            <a:endParaRPr lang="en-US" dirty="0"/>
          </a:p>
        </p:txBody>
      </p:sp>
      <p:sp>
        <p:nvSpPr>
          <p:cNvPr id="52" name="Content Placeholder 51">
            <a:extLst>
              <a:ext uri="{FF2B5EF4-FFF2-40B4-BE49-F238E27FC236}">
                <a16:creationId xmlns:a16="http://schemas.microsoft.com/office/drawing/2014/main" id="{5C5DA0DB-5FA6-AE30-D523-ABCF29BC712D}"/>
              </a:ext>
            </a:extLst>
          </p:cNvPr>
          <p:cNvSpPr>
            <a:spLocks noGrp="1"/>
          </p:cNvSpPr>
          <p:nvPr>
            <p:ph sz="half" idx="1"/>
          </p:nvPr>
        </p:nvSpPr>
        <p:spPr>
          <a:xfrm>
            <a:off x="755904" y="852956"/>
            <a:ext cx="10680192" cy="5395444"/>
          </a:xfrm>
        </p:spPr>
        <p:txBody>
          <a:bodyPr>
            <a:normAutofit fontScale="85000" lnSpcReduction="20000"/>
          </a:bodyPr>
          <a:lstStyle/>
          <a:p>
            <a:pPr marL="0" indent="0">
              <a:buNone/>
            </a:pPr>
            <a:endParaRPr lang="en-US" sz="3200" b="1" i="0" u="sng" dirty="0">
              <a:effectLst/>
              <a:latin typeface="Gellix"/>
            </a:endParaRPr>
          </a:p>
          <a:p>
            <a:pPr marL="0" indent="0">
              <a:buNone/>
            </a:pPr>
            <a:r>
              <a:rPr lang="en-US" sz="3200" b="1" i="0" dirty="0">
                <a:effectLst/>
                <a:latin typeface="+mj-lt"/>
              </a:rPr>
              <a:t>SWOT analysis for  Cognizant </a:t>
            </a:r>
          </a:p>
          <a:p>
            <a:pPr marL="0" indent="0">
              <a:buNone/>
            </a:pPr>
            <a:r>
              <a:rPr lang="en-US" sz="3200" b="1" i="0" dirty="0">
                <a:effectLst/>
                <a:latin typeface="+mj-lt"/>
              </a:rPr>
              <a:t>Strengths:</a:t>
            </a:r>
            <a:endParaRPr lang="en-US" sz="3200" b="1" i="0" u="sng" dirty="0">
              <a:effectLst/>
              <a:latin typeface="+mj-lt"/>
            </a:endParaRPr>
          </a:p>
          <a:p>
            <a:r>
              <a:rPr lang="en-US" sz="3200" i="0" dirty="0">
                <a:effectLst/>
                <a:latin typeface="+mj-lt"/>
              </a:rPr>
              <a:t>Established presence in various industry sectors, including healthcare, financial services, and technology.</a:t>
            </a:r>
          </a:p>
          <a:p>
            <a:r>
              <a:rPr lang="en-US" sz="3200" i="0" dirty="0">
                <a:effectLst/>
                <a:latin typeface="+mj-lt"/>
              </a:rPr>
              <a:t>Extensive global client base and a reputation for quality service.</a:t>
            </a:r>
          </a:p>
          <a:p>
            <a:r>
              <a:rPr lang="en-US" sz="3200" i="0" dirty="0">
                <a:effectLst/>
                <a:latin typeface="+mj-lt"/>
              </a:rPr>
              <a:t>Focus on digital transformation and innovation.</a:t>
            </a:r>
          </a:p>
          <a:p>
            <a:pPr marL="0" indent="0">
              <a:buNone/>
            </a:pPr>
            <a:r>
              <a:rPr lang="en-US" sz="3200" b="1" i="0" dirty="0">
                <a:effectLst/>
                <a:latin typeface="+mj-lt"/>
              </a:rPr>
              <a:t>Weaknesses:</a:t>
            </a:r>
            <a:endParaRPr lang="en-US" sz="3200" i="0" dirty="0">
              <a:effectLst/>
              <a:latin typeface="+mj-lt"/>
            </a:endParaRPr>
          </a:p>
          <a:p>
            <a:r>
              <a:rPr lang="en-US" sz="3200" i="0" dirty="0">
                <a:effectLst/>
                <a:latin typeface="+mj-lt"/>
              </a:rPr>
              <a:t>Limited diversification into non-IT services.</a:t>
            </a:r>
          </a:p>
          <a:p>
            <a:r>
              <a:rPr lang="en-US" sz="3200" i="0" dirty="0">
                <a:effectLst/>
                <a:latin typeface="+mj-lt"/>
              </a:rPr>
              <a:t>Exposure to client industry-specific risks, such as regulatory changes in healthcare or financial sectors.</a:t>
            </a:r>
          </a:p>
          <a:p>
            <a:r>
              <a:rPr lang="en-US" sz="3200" i="0" dirty="0">
                <a:effectLst/>
                <a:latin typeface="+mj-lt"/>
              </a:rPr>
              <a:t>Intense competition in the IT services sector.</a:t>
            </a:r>
          </a:p>
        </p:txBody>
      </p:sp>
    </p:spTree>
    <p:extLst>
      <p:ext uri="{BB962C8B-B14F-4D97-AF65-F5344CB8AC3E}">
        <p14:creationId xmlns:p14="http://schemas.microsoft.com/office/powerpoint/2010/main" val="565216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1015807" y="-245917"/>
            <a:ext cx="6767512" cy="2811462"/>
          </a:xfrm>
        </p:spPr>
        <p:txBody>
          <a:bodyPr/>
          <a:lstStyle/>
          <a:p>
            <a:r>
              <a:rPr lang="en-US" u="sng" dirty="0"/>
              <a:t>Introduction</a:t>
            </a:r>
            <a:r>
              <a:rPr lang="en-US" dirty="0"/>
              <a:t> :</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625904" y="200962"/>
            <a:ext cx="10940191" cy="5620869"/>
          </a:xfrm>
        </p:spPr>
        <p:txBody>
          <a:bodyPr>
            <a:normAutofit/>
          </a:bodyPr>
          <a:lstStyle/>
          <a:p>
            <a:pPr algn="l"/>
            <a:endParaRPr lang="en-IN" sz="2800" b="1" u="sng" dirty="0">
              <a:solidFill>
                <a:srgbClr val="35475C"/>
              </a:solidFill>
              <a:effectLst/>
              <a:latin typeface="Microsoft New Tai Lue" panose="020B0502040204020203" pitchFamily="34" charset="0"/>
              <a:cs typeface="Microsoft New Tai Lue" panose="020B0502040204020203" pitchFamily="34" charset="0"/>
            </a:endParaRPr>
          </a:p>
          <a:p>
            <a:pPr marL="0" indent="0" algn="l">
              <a:buNone/>
            </a:pPr>
            <a:endParaRPr lang="en-IN" b="1" u="sng" dirty="0">
              <a:solidFill>
                <a:srgbClr val="35475C"/>
              </a:solidFill>
              <a:latin typeface="Microsoft New Tai Lue" panose="020B0502040204020203" pitchFamily="34" charset="0"/>
              <a:cs typeface="Microsoft New Tai Lue" panose="020B0502040204020203" pitchFamily="34" charset="0"/>
            </a:endParaRPr>
          </a:p>
          <a:p>
            <a:pPr marL="0" indent="0" algn="l">
              <a:buNone/>
            </a:pPr>
            <a:r>
              <a:rPr lang="en-IN" sz="3000" b="1" dirty="0">
                <a:solidFill>
                  <a:srgbClr val="35475C"/>
                </a:solidFill>
                <a:effectLst/>
                <a:latin typeface="Microsoft New Tai Lue" panose="020B0502040204020203" pitchFamily="34" charset="0"/>
                <a:cs typeface="Microsoft New Tai Lue" panose="020B0502040204020203" pitchFamily="34" charset="0"/>
              </a:rPr>
              <a:t>        </a:t>
            </a:r>
            <a:r>
              <a:rPr lang="en-IN" sz="3000" b="1" dirty="0">
                <a:solidFill>
                  <a:srgbClr val="35475C"/>
                </a:solidFill>
                <a:effectLst/>
                <a:cs typeface="Microsoft New Tai Lue" panose="020B0502040204020203" pitchFamily="34" charset="0"/>
              </a:rPr>
              <a:t>Comprehensive Digital Marketing For Wipro </a:t>
            </a:r>
            <a:endParaRPr lang="en-IN" sz="2000" b="1" i="0" dirty="0">
              <a:solidFill>
                <a:srgbClr val="35475C"/>
              </a:solidFill>
              <a:effectLst/>
              <a:latin typeface="Microsoft New Tai Lue" panose="020B0502040204020203" pitchFamily="34" charset="0"/>
              <a:cs typeface="Microsoft New Tai Lue" panose="020B0502040204020203" pitchFamily="34" charset="0"/>
            </a:endParaRPr>
          </a:p>
          <a:p>
            <a:pPr marL="0" indent="0" algn="l">
              <a:buNone/>
            </a:pPr>
            <a:r>
              <a:rPr lang="en-IN" sz="2400" b="1" dirty="0">
                <a:solidFill>
                  <a:srgbClr val="35475C"/>
                </a:solidFill>
                <a:latin typeface="Microsoft New Tai Lue" panose="020B0502040204020203" pitchFamily="34" charset="0"/>
                <a:cs typeface="Microsoft New Tai Lue" panose="020B0502040204020203" pitchFamily="34" charset="0"/>
              </a:rPr>
              <a:t> </a:t>
            </a:r>
          </a:p>
          <a:p>
            <a:r>
              <a:rPr lang="en-US" sz="2400" i="0" dirty="0">
                <a:solidFill>
                  <a:srgbClr val="35475C"/>
                </a:solidFill>
                <a:effectLst/>
                <a:ea typeface="Microsoft JhengHei UI" panose="020B0604030504040204" pitchFamily="34" charset="-120"/>
                <a:cs typeface="Microsoft New Tai Lue" panose="020B0502040204020203" pitchFamily="34" charset="0"/>
              </a:rPr>
              <a:t>Brand Study, Competitor Analysis &amp; Buyer’s/Audience’s Persona</a:t>
            </a:r>
          </a:p>
          <a:p>
            <a:pPr marL="285750" indent="-285750" algn="l">
              <a:buFont typeface="Arial" panose="020B0604020202020204" pitchFamily="34" charset="0"/>
              <a:buChar char="•"/>
            </a:pPr>
            <a:endParaRPr lang="en-US" sz="2400" i="0" dirty="0">
              <a:solidFill>
                <a:srgbClr val="35475C"/>
              </a:solidFill>
              <a:effectLst/>
              <a:ea typeface="Microsoft JhengHei UI" panose="020B0604030504040204" pitchFamily="34" charset="-120"/>
              <a:cs typeface="Microsoft New Tai Lue" panose="020B0502040204020203" pitchFamily="34" charset="0"/>
            </a:endParaRPr>
          </a:p>
          <a:p>
            <a:pPr marL="285750" indent="-285750" algn="just">
              <a:buFont typeface="Arial" panose="020B0604020202020204" pitchFamily="34" charset="0"/>
              <a:buChar char="•"/>
            </a:pPr>
            <a:r>
              <a:rPr lang="en-IN" sz="2400" i="0" dirty="0">
                <a:solidFill>
                  <a:srgbClr val="35475C"/>
                </a:solidFill>
                <a:effectLst/>
                <a:ea typeface="Microsoft JhengHei UI" panose="020B0604030504040204" pitchFamily="34" charset="-120"/>
                <a:cs typeface="Microsoft New Tai Lue" panose="020B0502040204020203" pitchFamily="34" charset="0"/>
              </a:rPr>
              <a:t>SEO &amp; Keyword Research</a:t>
            </a:r>
          </a:p>
          <a:p>
            <a:pPr marL="285750" indent="-285750" algn="just">
              <a:buFont typeface="Arial" panose="020B0604020202020204" pitchFamily="34" charset="0"/>
              <a:buChar char="•"/>
            </a:pPr>
            <a:endParaRPr lang="en-IN" sz="2400" i="0" dirty="0">
              <a:solidFill>
                <a:srgbClr val="35475C"/>
              </a:solidFill>
              <a:effectLst/>
              <a:ea typeface="Microsoft JhengHei UI" panose="020B0604030504040204" pitchFamily="34" charset="-120"/>
              <a:cs typeface="Microsoft New Tai Lue" panose="020B0502040204020203" pitchFamily="34" charset="0"/>
            </a:endParaRPr>
          </a:p>
          <a:p>
            <a:pPr marL="285750" indent="-285750" algn="just">
              <a:buFont typeface="Arial" panose="020B0604020202020204" pitchFamily="34" charset="0"/>
              <a:buChar char="•"/>
            </a:pPr>
            <a:r>
              <a:rPr lang="en-US" sz="2400" i="0" dirty="0">
                <a:solidFill>
                  <a:srgbClr val="35475C"/>
                </a:solidFill>
                <a:effectLst/>
                <a:ea typeface="Microsoft JhengHei UI" panose="020B0604030504040204" pitchFamily="34" charset="-120"/>
                <a:cs typeface="Microsoft New Tai Lue" panose="020B0502040204020203" pitchFamily="34" charset="0"/>
              </a:rPr>
              <a:t>Content Ideas And Marketing Strategies</a:t>
            </a:r>
          </a:p>
          <a:p>
            <a:pPr marL="285750" indent="-285750" algn="just">
              <a:buFont typeface="Arial" panose="020B0604020202020204" pitchFamily="34" charset="0"/>
              <a:buChar char="•"/>
            </a:pPr>
            <a:endParaRPr lang="en-US" sz="2400" i="0" dirty="0">
              <a:solidFill>
                <a:srgbClr val="35475C"/>
              </a:solidFill>
              <a:effectLst/>
              <a:ea typeface="Microsoft JhengHei UI" panose="020B0604030504040204" pitchFamily="34" charset="-120"/>
              <a:cs typeface="Microsoft New Tai Lue" panose="020B0502040204020203" pitchFamily="34" charset="0"/>
            </a:endParaRPr>
          </a:p>
          <a:p>
            <a:pPr marL="285750" indent="-285750" algn="just">
              <a:buFont typeface="Arial" panose="020B0604020202020204" pitchFamily="34" charset="0"/>
              <a:buChar char="•"/>
            </a:pPr>
            <a:r>
              <a:rPr lang="en-IN" sz="2400" i="0" dirty="0">
                <a:solidFill>
                  <a:srgbClr val="35475C"/>
                </a:solidFill>
                <a:effectLst/>
                <a:ea typeface="Microsoft JhengHei UI" panose="020B0604030504040204" pitchFamily="34" charset="-120"/>
                <a:cs typeface="Microsoft New Tai Lue" panose="020B0502040204020203" pitchFamily="34" charset="0"/>
              </a:rPr>
              <a:t>Content Creation And Curation</a:t>
            </a:r>
          </a:p>
          <a:p>
            <a:pPr marL="285750" indent="-285750" algn="l">
              <a:buFont typeface="Arial" panose="020B0604020202020204" pitchFamily="34" charset="0"/>
              <a:buChar char="•"/>
            </a:pPr>
            <a:endParaRPr lang="en-IN" sz="2400" b="0" i="0" dirty="0">
              <a:solidFill>
                <a:srgbClr val="35475C"/>
              </a:solidFill>
              <a:effectLst/>
              <a:latin typeface="Microsoft New Tai Lue" panose="020B0502040204020203" pitchFamily="34" charset="0"/>
              <a:cs typeface="Microsoft New Tai Lue" panose="020B0502040204020203" pitchFamily="34" charset="0"/>
            </a:endParaRP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pPr/>
              <a:t>3</a:t>
            </a:fld>
            <a:endParaRPr lang="en-US" dirty="0"/>
          </a:p>
        </p:txBody>
      </p:sp>
      <p:sp>
        <p:nvSpPr>
          <p:cNvPr id="4" name="Rectangle 1">
            <a:extLst>
              <a:ext uri="{FF2B5EF4-FFF2-40B4-BE49-F238E27FC236}">
                <a16:creationId xmlns:a16="http://schemas.microsoft.com/office/drawing/2014/main" id="{E93E4B76-C176-8040-B1C3-360B66D0A513}"/>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87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a:ln>
                  <a:noFill/>
                </a:ln>
                <a:solidFill>
                  <a:srgbClr val="3C8DBC"/>
                </a:solidFill>
                <a:effectLst/>
                <a:latin typeface="Open Sans" panose="020B0606030504020204" pitchFamily="34" charset="0"/>
                <a:cs typeface="Open Sans" panose="020B0606030504020204" pitchFamily="34" charset="0"/>
              </a:rPr>
              <a:t> </a:t>
            </a:r>
            <a:endParaRPr kumimoji="0" lang="en-US" altLang="en-US" sz="1000" b="0" i="0" u="none" strike="noStrike" cap="none" normalizeH="0" baseline="0">
              <a:ln>
                <a:noFill/>
              </a:ln>
              <a:solidFill>
                <a:srgbClr val="35475C"/>
              </a:solidFill>
              <a:effectLst/>
              <a:latin typeface="Open Sans" panose="020B0606030504020204" pitchFamily="34" charset="0"/>
              <a:cs typeface="Open Sans" panose="020B0606030504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a:ln>
                  <a:noFill/>
                </a:ln>
                <a:solidFill>
                  <a:srgbClr val="3C8DBC"/>
                </a:solidFill>
                <a:effectLst/>
                <a:latin typeface="Open Sans" panose="020B0606030504020204" pitchFamily="34" charset="0"/>
                <a:cs typeface="Open Sans" panose="020B0606030504020204" pitchFamily="34" charset="0"/>
              </a:rPr>
              <a:t> </a:t>
            </a:r>
            <a:endParaRPr kumimoji="0" lang="en-US" altLang="en-US" sz="1000" b="0" i="0" u="none" strike="noStrike" cap="none" normalizeH="0" baseline="0">
              <a:ln>
                <a:noFill/>
              </a:ln>
              <a:solidFill>
                <a:srgbClr val="35475C"/>
              </a:solidFill>
              <a:effectLst/>
              <a:latin typeface="Open Sans" panose="020B0606030504020204" pitchFamily="34" charset="0"/>
              <a:cs typeface="Open Sans" panose="020B0606030504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a:ln>
                  <a:noFill/>
                </a:ln>
                <a:solidFill>
                  <a:srgbClr val="3C8DBC"/>
                </a:solidFill>
                <a:effectLst/>
                <a:latin typeface="Open Sans" panose="020B0606030504020204" pitchFamily="34" charset="0"/>
                <a:cs typeface="Open Sans" panose="020B0606030504020204" pitchFamily="34" charset="0"/>
              </a:rPr>
              <a:t> </a:t>
            </a:r>
            <a:endParaRPr kumimoji="0" lang="en-US" altLang="en-US" sz="1000" b="0" i="0" u="none" strike="noStrike" cap="none" normalizeH="0" baseline="0">
              <a:ln>
                <a:noFill/>
              </a:ln>
              <a:solidFill>
                <a:srgbClr val="35475C"/>
              </a:solidFill>
              <a:effectLst/>
              <a:latin typeface="Open Sans" panose="020B0606030504020204" pitchFamily="34" charset="0"/>
              <a:cs typeface="Open Sans" panose="020B0606030504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a:ln>
                  <a:noFill/>
                </a:ln>
                <a:solidFill>
                  <a:srgbClr val="3C8DBC"/>
                </a:solidFill>
                <a:effectLst/>
                <a:latin typeface="Open Sans" panose="020B0606030504020204" pitchFamily="34" charset="0"/>
                <a:cs typeface="Open Sans" panose="020B0606030504020204" pitchFamily="34" charset="0"/>
              </a:rPr>
              <a:t> </a:t>
            </a:r>
            <a:endParaRPr kumimoji="0" lang="en-US" altLang="en-US" sz="1000" b="0" i="0" u="none" strike="noStrike" cap="none" normalizeH="0" baseline="0">
              <a:ln>
                <a:noFill/>
              </a:ln>
              <a:solidFill>
                <a:srgbClr val="35475C"/>
              </a:solidFill>
              <a:effectLst/>
              <a:latin typeface="Open Sans" panose="020B0606030504020204" pitchFamily="34" charset="0"/>
              <a:cs typeface="Open Sans" panose="020B0606030504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a:ln>
                  <a:noFill/>
                </a:ln>
                <a:solidFill>
                  <a:srgbClr val="72AFD2"/>
                </a:solidFill>
                <a:effectLst/>
                <a:latin typeface="Open Sans" panose="020B0606030504020204" pitchFamily="34" charset="0"/>
                <a:cs typeface="Open Sans" panose="020B0606030504020204" pitchFamily="34" charset="0"/>
              </a:rPr>
              <a:t> </a:t>
            </a:r>
            <a:endParaRPr kumimoji="0" lang="en-US" altLang="en-US" sz="1000" b="0" i="0" u="none" strike="noStrike" cap="none" normalizeH="0" baseline="0">
              <a:ln>
                <a:noFill/>
              </a:ln>
              <a:solidFill>
                <a:srgbClr val="35475C"/>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796220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98E1D9E8-22CC-BEA4-EBCB-1FEE97495511}"/>
              </a:ext>
            </a:extLst>
          </p:cNvPr>
          <p:cNvSpPr>
            <a:spLocks noGrp="1"/>
          </p:cNvSpPr>
          <p:nvPr>
            <p:ph type="title"/>
          </p:nvPr>
        </p:nvSpPr>
        <p:spPr>
          <a:xfrm>
            <a:off x="1909233" y="242614"/>
            <a:ext cx="8465820" cy="2197921"/>
          </a:xfrm>
        </p:spPr>
        <p:txBody>
          <a:bodyPr/>
          <a:lstStyle/>
          <a:p>
            <a:pPr algn="l"/>
            <a:r>
              <a:rPr lang="en-IN" b="1" i="0" dirty="0">
                <a:solidFill>
                  <a:srgbClr val="2D2828"/>
                </a:solidFill>
                <a:effectLst/>
              </a:rPr>
              <a:t>          </a:t>
            </a:r>
            <a:r>
              <a:rPr lang="en-IN" b="1" i="0" u="sng" dirty="0">
                <a:solidFill>
                  <a:srgbClr val="2D2828"/>
                </a:solidFill>
                <a:effectLst/>
              </a:rPr>
              <a:t>Competitor Analysis</a:t>
            </a:r>
          </a:p>
        </p:txBody>
      </p:sp>
      <p:sp>
        <p:nvSpPr>
          <p:cNvPr id="4" name="Slide Number Placeholder 3">
            <a:extLst>
              <a:ext uri="{FF2B5EF4-FFF2-40B4-BE49-F238E27FC236}">
                <a16:creationId xmlns:a16="http://schemas.microsoft.com/office/drawing/2014/main" id="{BF2B620C-10F7-E3B0-6D0B-EB7B9CDB4888}"/>
              </a:ext>
            </a:extLst>
          </p:cNvPr>
          <p:cNvSpPr>
            <a:spLocks noGrp="1"/>
          </p:cNvSpPr>
          <p:nvPr>
            <p:ph type="sldNum" sz="quarter" idx="12"/>
          </p:nvPr>
        </p:nvSpPr>
        <p:spPr/>
        <p:txBody>
          <a:bodyPr/>
          <a:lstStyle/>
          <a:p>
            <a:fld id="{48F63A3B-78C7-47BE-AE5E-E10140E04643}" type="slidenum">
              <a:rPr lang="en-US" smtClean="0"/>
              <a:pPr/>
              <a:t>30</a:t>
            </a:fld>
            <a:endParaRPr lang="en-US" dirty="0"/>
          </a:p>
        </p:txBody>
      </p:sp>
      <p:sp>
        <p:nvSpPr>
          <p:cNvPr id="52" name="Content Placeholder 51">
            <a:extLst>
              <a:ext uri="{FF2B5EF4-FFF2-40B4-BE49-F238E27FC236}">
                <a16:creationId xmlns:a16="http://schemas.microsoft.com/office/drawing/2014/main" id="{5C5DA0DB-5FA6-AE30-D523-ABCF29BC712D}"/>
              </a:ext>
            </a:extLst>
          </p:cNvPr>
          <p:cNvSpPr>
            <a:spLocks noGrp="1"/>
          </p:cNvSpPr>
          <p:nvPr>
            <p:ph sz="half" idx="1"/>
          </p:nvPr>
        </p:nvSpPr>
        <p:spPr>
          <a:xfrm>
            <a:off x="755903" y="1191708"/>
            <a:ext cx="10772481" cy="4618783"/>
          </a:xfrm>
        </p:spPr>
        <p:txBody>
          <a:bodyPr>
            <a:normAutofit fontScale="85000" lnSpcReduction="20000"/>
          </a:bodyPr>
          <a:lstStyle/>
          <a:p>
            <a:pPr marL="0" indent="0">
              <a:buNone/>
            </a:pPr>
            <a:r>
              <a:rPr lang="en-US" sz="3200" b="1" i="0" dirty="0">
                <a:effectLst/>
                <a:latin typeface="+mj-lt"/>
              </a:rPr>
              <a:t>Opportunities:</a:t>
            </a:r>
          </a:p>
          <a:p>
            <a:r>
              <a:rPr lang="en-US" sz="3200" i="0" dirty="0">
                <a:effectLst/>
                <a:latin typeface="+mj-lt"/>
              </a:rPr>
              <a:t>Increasing demand for digital services, AI, and cloud solutions.</a:t>
            </a:r>
          </a:p>
          <a:p>
            <a:r>
              <a:rPr lang="en-US" sz="3200" i="0" dirty="0">
                <a:effectLst/>
                <a:latin typeface="+mj-lt"/>
              </a:rPr>
              <a:t>Expansion into emerging markets and industries.</a:t>
            </a:r>
          </a:p>
          <a:p>
            <a:r>
              <a:rPr lang="en-US" sz="3200" i="0" dirty="0">
                <a:effectLst/>
                <a:latin typeface="+mj-lt"/>
              </a:rPr>
              <a:t>Strategic partnerships and acquisitions to broaden service offerings.</a:t>
            </a:r>
          </a:p>
          <a:p>
            <a:pPr marL="0" indent="0">
              <a:buNone/>
            </a:pPr>
            <a:r>
              <a:rPr lang="en-US" sz="3200" b="1" i="0" dirty="0">
                <a:effectLst/>
                <a:latin typeface="+mj-lt"/>
              </a:rPr>
              <a:t>Threats:</a:t>
            </a:r>
          </a:p>
          <a:p>
            <a:r>
              <a:rPr lang="en-US" sz="3200" i="0" dirty="0">
                <a:effectLst/>
                <a:latin typeface="+mj-lt"/>
              </a:rPr>
              <a:t>Competitive pressure from domestic and international IT service providers.</a:t>
            </a:r>
          </a:p>
          <a:p>
            <a:r>
              <a:rPr lang="en-US" sz="3200" i="0" dirty="0">
                <a:effectLst/>
                <a:latin typeface="+mj-lt"/>
              </a:rPr>
              <a:t>Economic downturns impacting client spending on IT services.</a:t>
            </a:r>
          </a:p>
          <a:p>
            <a:r>
              <a:rPr lang="en-US" sz="3200" i="0" dirty="0">
                <a:effectLst/>
                <a:latin typeface="+mj-lt"/>
              </a:rPr>
              <a:t>Rapid technological advancements necessitating ongoing skill development and adaptation.</a:t>
            </a:r>
          </a:p>
        </p:txBody>
      </p:sp>
    </p:spTree>
    <p:extLst>
      <p:ext uri="{BB962C8B-B14F-4D97-AF65-F5344CB8AC3E}">
        <p14:creationId xmlns:p14="http://schemas.microsoft.com/office/powerpoint/2010/main" val="29410871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E1529-39B2-E1E0-3715-9EB09057BD31}"/>
              </a:ext>
            </a:extLst>
          </p:cNvPr>
          <p:cNvSpPr>
            <a:spLocks noGrp="1"/>
          </p:cNvSpPr>
          <p:nvPr>
            <p:ph type="title"/>
          </p:nvPr>
        </p:nvSpPr>
        <p:spPr>
          <a:xfrm>
            <a:off x="1295402" y="715264"/>
            <a:ext cx="9601196" cy="1303867"/>
          </a:xfrm>
        </p:spPr>
        <p:txBody>
          <a:bodyPr/>
          <a:lstStyle/>
          <a:p>
            <a:r>
              <a:rPr lang="en-IN" sz="4000" b="1" i="0" u="sng" dirty="0">
                <a:solidFill>
                  <a:srgbClr val="2D2828"/>
                </a:solidFill>
                <a:effectLst/>
              </a:rPr>
              <a:t>Buyer's/Audience's Persona</a:t>
            </a:r>
            <a:br>
              <a:rPr lang="en-IN" b="1" i="0" dirty="0">
                <a:solidFill>
                  <a:srgbClr val="2D2828"/>
                </a:solidFill>
                <a:effectLst/>
                <a:latin typeface="Open Sans" panose="020B0606030504020204" pitchFamily="34" charset="0"/>
              </a:rPr>
            </a:br>
            <a:endParaRPr lang="en-IN" dirty="0"/>
          </a:p>
        </p:txBody>
      </p:sp>
      <p:sp>
        <p:nvSpPr>
          <p:cNvPr id="4" name="Slide Number Placeholder 3">
            <a:extLst>
              <a:ext uri="{FF2B5EF4-FFF2-40B4-BE49-F238E27FC236}">
                <a16:creationId xmlns:a16="http://schemas.microsoft.com/office/drawing/2014/main" id="{49120EC2-F9E8-AD5C-A680-06B98163C003}"/>
              </a:ext>
            </a:extLst>
          </p:cNvPr>
          <p:cNvSpPr>
            <a:spLocks noGrp="1"/>
          </p:cNvSpPr>
          <p:nvPr>
            <p:ph type="sldNum" sz="quarter" idx="12"/>
          </p:nvPr>
        </p:nvSpPr>
        <p:spPr/>
        <p:txBody>
          <a:bodyPr/>
          <a:lstStyle/>
          <a:p>
            <a:fld id="{48F63A3B-78C7-47BE-AE5E-E10140E04643}" type="slidenum">
              <a:rPr lang="en-US" smtClean="0"/>
              <a:pPr/>
              <a:t>31</a:t>
            </a:fld>
            <a:endParaRPr lang="en-US" dirty="0"/>
          </a:p>
        </p:txBody>
      </p:sp>
      <p:pic>
        <p:nvPicPr>
          <p:cNvPr id="7" name="Content Placeholder 6">
            <a:extLst>
              <a:ext uri="{FF2B5EF4-FFF2-40B4-BE49-F238E27FC236}">
                <a16:creationId xmlns:a16="http://schemas.microsoft.com/office/drawing/2014/main" id="{0F12710F-B80E-2D45-6116-69C76B5709D9}"/>
              </a:ext>
            </a:extLst>
          </p:cNvPr>
          <p:cNvPicPr>
            <a:picLocks noGrp="1" noChangeAspect="1"/>
          </p:cNvPicPr>
          <p:nvPr>
            <p:ph sz="half" idx="1"/>
          </p:nvPr>
        </p:nvPicPr>
        <p:blipFill>
          <a:blip r:embed="rId2"/>
          <a:stretch>
            <a:fillRect/>
          </a:stretch>
        </p:blipFill>
        <p:spPr>
          <a:xfrm>
            <a:off x="4424454" y="964998"/>
            <a:ext cx="3077370" cy="3077370"/>
          </a:xfrm>
        </p:spPr>
      </p:pic>
      <p:sp>
        <p:nvSpPr>
          <p:cNvPr id="11" name="TextBox 10">
            <a:extLst>
              <a:ext uri="{FF2B5EF4-FFF2-40B4-BE49-F238E27FC236}">
                <a16:creationId xmlns:a16="http://schemas.microsoft.com/office/drawing/2014/main" id="{6BFDBD45-B58D-9915-BD9D-BFDFD14CBD7C}"/>
              </a:ext>
            </a:extLst>
          </p:cNvPr>
          <p:cNvSpPr txBox="1"/>
          <p:nvPr/>
        </p:nvSpPr>
        <p:spPr>
          <a:xfrm>
            <a:off x="5040177" y="3496688"/>
            <a:ext cx="6115538" cy="369332"/>
          </a:xfrm>
          <a:prstGeom prst="rect">
            <a:avLst/>
          </a:prstGeom>
          <a:noFill/>
        </p:spPr>
        <p:txBody>
          <a:bodyPr wrap="square">
            <a:spAutoFit/>
          </a:bodyPr>
          <a:lstStyle/>
          <a:p>
            <a:r>
              <a:rPr lang="en-IN" dirty="0"/>
              <a:t> </a:t>
            </a:r>
            <a:r>
              <a:rPr lang="en-IN" b="1" dirty="0"/>
              <a:t>Sarah Tech-Savvy</a:t>
            </a:r>
          </a:p>
        </p:txBody>
      </p:sp>
      <p:sp>
        <p:nvSpPr>
          <p:cNvPr id="15" name="TextBox 14">
            <a:extLst>
              <a:ext uri="{FF2B5EF4-FFF2-40B4-BE49-F238E27FC236}">
                <a16:creationId xmlns:a16="http://schemas.microsoft.com/office/drawing/2014/main" id="{5319E371-DEA8-20E0-C97B-6B82185F1195}"/>
              </a:ext>
            </a:extLst>
          </p:cNvPr>
          <p:cNvSpPr txBox="1"/>
          <p:nvPr/>
        </p:nvSpPr>
        <p:spPr>
          <a:xfrm>
            <a:off x="869462" y="3360334"/>
            <a:ext cx="4046416" cy="2893100"/>
          </a:xfrm>
          <a:prstGeom prst="rect">
            <a:avLst/>
          </a:prstGeom>
          <a:noFill/>
        </p:spPr>
        <p:txBody>
          <a:bodyPr wrap="square">
            <a:spAutoFit/>
          </a:bodyPr>
          <a:lstStyle/>
          <a:p>
            <a:r>
              <a:rPr lang="en-US" sz="2000" u="sng" dirty="0">
                <a:latin typeface="AvenirNext LT Pro Heavy" panose="020B0904020202090204" pitchFamily="34" charset="0"/>
              </a:rPr>
              <a:t>Demographics:</a:t>
            </a:r>
          </a:p>
          <a:p>
            <a:endParaRPr lang="en-US" dirty="0"/>
          </a:p>
          <a:p>
            <a:pPr marL="285750" indent="-285750">
              <a:buFont typeface="Arial" panose="020B0604020202020204" pitchFamily="34" charset="0"/>
              <a:buChar char="•"/>
            </a:pPr>
            <a:r>
              <a:rPr lang="en-US" dirty="0">
                <a:latin typeface="AvenirNext LT Pro Heavy" panose="020B0904020202090204" pitchFamily="34" charset="0"/>
              </a:rPr>
              <a:t>Age: </a:t>
            </a:r>
            <a:r>
              <a:rPr lang="en-US" dirty="0"/>
              <a:t>28-40 years old</a:t>
            </a:r>
          </a:p>
          <a:p>
            <a:pPr marL="285750" indent="-285750">
              <a:buFont typeface="Arial" panose="020B0604020202020204" pitchFamily="34" charset="0"/>
              <a:buChar char="•"/>
            </a:pPr>
            <a:r>
              <a:rPr lang="en-US" dirty="0">
                <a:latin typeface="AvenirNext LT Pro Heavy" panose="020B0904020202090204" pitchFamily="34" charset="0"/>
              </a:rPr>
              <a:t>Gender: </a:t>
            </a:r>
            <a:r>
              <a:rPr lang="en-US" dirty="0"/>
              <a:t>Female (60%) / Male (40%)</a:t>
            </a:r>
          </a:p>
          <a:p>
            <a:pPr marL="285750" indent="-285750">
              <a:buFont typeface="Arial" panose="020B0604020202020204" pitchFamily="34" charset="0"/>
              <a:buChar char="•"/>
            </a:pPr>
            <a:r>
              <a:rPr lang="en-US" dirty="0">
                <a:latin typeface="AvenirNext LT Pro Heavy" panose="020B0904020202090204" pitchFamily="34" charset="0"/>
              </a:rPr>
              <a:t>Location: </a:t>
            </a:r>
            <a:r>
              <a:rPr lang="en-US" dirty="0"/>
              <a:t>Urban and suburban areas worldwide</a:t>
            </a:r>
          </a:p>
          <a:p>
            <a:pPr marL="285750" indent="-285750">
              <a:buFont typeface="Arial" panose="020B0604020202020204" pitchFamily="34" charset="0"/>
              <a:buChar char="•"/>
            </a:pPr>
            <a:r>
              <a:rPr lang="en-US" dirty="0">
                <a:latin typeface="AvenirNext LT Pro Heavy" panose="020B0904020202090204" pitchFamily="34" charset="0"/>
              </a:rPr>
              <a:t>Income: </a:t>
            </a:r>
            <a:r>
              <a:rPr lang="en-US" dirty="0"/>
              <a:t>Middle to upper-middle class</a:t>
            </a:r>
          </a:p>
          <a:p>
            <a:pPr marL="285750" indent="-285750">
              <a:buFont typeface="Arial" panose="020B0604020202020204" pitchFamily="34" charset="0"/>
              <a:buChar char="•"/>
            </a:pPr>
            <a:r>
              <a:rPr lang="en-US" dirty="0">
                <a:latin typeface="AvenirNext LT Pro Heavy" panose="020B0904020202090204" pitchFamily="34" charset="0"/>
              </a:rPr>
              <a:t>Education: </a:t>
            </a:r>
            <a:r>
              <a:rPr lang="en-US" dirty="0"/>
              <a:t>Bachelor's degree or higher</a:t>
            </a:r>
            <a:endParaRPr lang="en-IN" dirty="0"/>
          </a:p>
        </p:txBody>
      </p:sp>
      <p:sp>
        <p:nvSpPr>
          <p:cNvPr id="19" name="TextBox 18">
            <a:extLst>
              <a:ext uri="{FF2B5EF4-FFF2-40B4-BE49-F238E27FC236}">
                <a16:creationId xmlns:a16="http://schemas.microsoft.com/office/drawing/2014/main" id="{DA34F820-9CB2-CF38-1780-9AC8D5729921}"/>
              </a:ext>
            </a:extLst>
          </p:cNvPr>
          <p:cNvSpPr txBox="1"/>
          <p:nvPr/>
        </p:nvSpPr>
        <p:spPr>
          <a:xfrm>
            <a:off x="4717881" y="3994784"/>
            <a:ext cx="7073432" cy="2062103"/>
          </a:xfrm>
          <a:prstGeom prst="rect">
            <a:avLst/>
          </a:prstGeom>
          <a:noFill/>
        </p:spPr>
        <p:txBody>
          <a:bodyPr wrap="square">
            <a:spAutoFit/>
          </a:bodyPr>
          <a:lstStyle/>
          <a:p>
            <a:pPr marL="342900" indent="-342900">
              <a:buFont typeface="Arial" panose="020B0604020202020204" pitchFamily="34" charset="0"/>
              <a:buChar char="•"/>
            </a:pPr>
            <a:r>
              <a:rPr lang="en-US" sz="2000" u="sng" dirty="0">
                <a:latin typeface="AvenirNext LT Pro Heavy" panose="020B0904020202090204" pitchFamily="34" charset="0"/>
              </a:rPr>
              <a:t>Psychographics:</a:t>
            </a:r>
          </a:p>
          <a:p>
            <a:pPr marL="285750" indent="-285750">
              <a:buFont typeface="Arial" panose="020B0604020202020204" pitchFamily="34" charset="0"/>
              <a:buChar char="•"/>
            </a:pPr>
            <a:endParaRPr lang="en-US" dirty="0">
              <a:latin typeface="AvenirNext LT Pro Heavy" panose="020B0904020202090204" pitchFamily="34" charset="0"/>
            </a:endParaRPr>
          </a:p>
          <a:p>
            <a:pPr marL="285750" indent="-285750">
              <a:buFont typeface="Arial" panose="020B0604020202020204" pitchFamily="34" charset="0"/>
              <a:buChar char="•"/>
            </a:pPr>
            <a:r>
              <a:rPr lang="en-US" dirty="0">
                <a:latin typeface="AvenirNext LT Pro Heavy" panose="020B0904020202090204" pitchFamily="34" charset="0"/>
              </a:rPr>
              <a:t>Occupation: </a:t>
            </a:r>
            <a:r>
              <a:rPr lang="en-US" dirty="0"/>
              <a:t>IT professionals, project managers, business analysts, decision-makers, C-suite executives.</a:t>
            </a:r>
          </a:p>
          <a:p>
            <a:pPr marL="285750" indent="-285750">
              <a:buFont typeface="Arial" panose="020B0604020202020204" pitchFamily="34" charset="0"/>
              <a:buChar char="•"/>
            </a:pPr>
            <a:r>
              <a:rPr lang="en-US" dirty="0">
                <a:latin typeface="AvenirNext LT Pro Heavy" panose="020B0904020202090204" pitchFamily="34" charset="0"/>
              </a:rPr>
              <a:t>Values: </a:t>
            </a:r>
            <a:r>
              <a:rPr lang="en-US" dirty="0"/>
              <a:t>Innovation, efficiency, sustainability, and cost-effectiveness.</a:t>
            </a:r>
          </a:p>
          <a:p>
            <a:pPr marL="285750" indent="-285750">
              <a:buFont typeface="Arial" panose="020B0604020202020204" pitchFamily="34" charset="0"/>
              <a:buChar char="•"/>
            </a:pPr>
            <a:r>
              <a:rPr lang="en-US" dirty="0">
                <a:latin typeface="AvenirNext LT Pro Heavy" panose="020B0904020202090204" pitchFamily="34" charset="0"/>
              </a:rPr>
              <a:t>Challenges: </a:t>
            </a:r>
            <a:r>
              <a:rPr lang="en-US" dirty="0"/>
              <a:t>Keeping up with rapidly evolving technology, staying secure, and adapting to changing market demands</a:t>
            </a:r>
            <a:r>
              <a:rPr lang="en-US" u="sng" dirty="0"/>
              <a:t>.</a:t>
            </a:r>
            <a:endParaRPr lang="en-IN" dirty="0"/>
          </a:p>
        </p:txBody>
      </p:sp>
    </p:spTree>
    <p:extLst>
      <p:ext uri="{BB962C8B-B14F-4D97-AF65-F5344CB8AC3E}">
        <p14:creationId xmlns:p14="http://schemas.microsoft.com/office/powerpoint/2010/main" val="8874102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E1529-39B2-E1E0-3715-9EB09057BD31}"/>
              </a:ext>
            </a:extLst>
          </p:cNvPr>
          <p:cNvSpPr>
            <a:spLocks noGrp="1"/>
          </p:cNvSpPr>
          <p:nvPr>
            <p:ph type="title"/>
          </p:nvPr>
        </p:nvSpPr>
        <p:spPr>
          <a:xfrm>
            <a:off x="1295402" y="715264"/>
            <a:ext cx="9601196" cy="1303867"/>
          </a:xfrm>
        </p:spPr>
        <p:txBody>
          <a:bodyPr/>
          <a:lstStyle/>
          <a:p>
            <a:r>
              <a:rPr lang="en-IN" sz="4000" b="1" i="0" u="sng" dirty="0">
                <a:solidFill>
                  <a:srgbClr val="2D2828"/>
                </a:solidFill>
                <a:effectLst/>
                <a:latin typeface="Open Sans" panose="020B0606030504020204" pitchFamily="34" charset="0"/>
              </a:rPr>
              <a:t>Buyer's/Audience's Persona</a:t>
            </a:r>
            <a:br>
              <a:rPr lang="en-IN" b="1" i="0" dirty="0">
                <a:solidFill>
                  <a:srgbClr val="2D2828"/>
                </a:solidFill>
                <a:effectLst/>
                <a:latin typeface="Open Sans" panose="020B0606030504020204" pitchFamily="34" charset="0"/>
              </a:rPr>
            </a:br>
            <a:endParaRPr lang="en-IN" dirty="0"/>
          </a:p>
        </p:txBody>
      </p:sp>
      <p:sp>
        <p:nvSpPr>
          <p:cNvPr id="4" name="Slide Number Placeholder 3">
            <a:extLst>
              <a:ext uri="{FF2B5EF4-FFF2-40B4-BE49-F238E27FC236}">
                <a16:creationId xmlns:a16="http://schemas.microsoft.com/office/drawing/2014/main" id="{49120EC2-F9E8-AD5C-A680-06B98163C003}"/>
              </a:ext>
            </a:extLst>
          </p:cNvPr>
          <p:cNvSpPr>
            <a:spLocks noGrp="1"/>
          </p:cNvSpPr>
          <p:nvPr>
            <p:ph type="sldNum" sz="quarter" idx="12"/>
          </p:nvPr>
        </p:nvSpPr>
        <p:spPr/>
        <p:txBody>
          <a:bodyPr/>
          <a:lstStyle/>
          <a:p>
            <a:fld id="{48F63A3B-78C7-47BE-AE5E-E10140E04643}" type="slidenum">
              <a:rPr lang="en-US" smtClean="0"/>
              <a:pPr/>
              <a:t>32</a:t>
            </a:fld>
            <a:endParaRPr lang="en-US" dirty="0"/>
          </a:p>
        </p:txBody>
      </p:sp>
      <p:pic>
        <p:nvPicPr>
          <p:cNvPr id="7" name="Content Placeholder 6">
            <a:extLst>
              <a:ext uri="{FF2B5EF4-FFF2-40B4-BE49-F238E27FC236}">
                <a16:creationId xmlns:a16="http://schemas.microsoft.com/office/drawing/2014/main" id="{0F12710F-B80E-2D45-6116-69C76B5709D9}"/>
              </a:ext>
            </a:extLst>
          </p:cNvPr>
          <p:cNvPicPr>
            <a:picLocks noGrp="1" noChangeAspect="1"/>
          </p:cNvPicPr>
          <p:nvPr>
            <p:ph sz="half" idx="1"/>
          </p:nvPr>
        </p:nvPicPr>
        <p:blipFill>
          <a:blip r:embed="rId2"/>
          <a:stretch>
            <a:fillRect/>
          </a:stretch>
        </p:blipFill>
        <p:spPr>
          <a:xfrm>
            <a:off x="3108297" y="1055598"/>
            <a:ext cx="2730325" cy="2730325"/>
          </a:xfrm>
        </p:spPr>
      </p:pic>
      <p:sp>
        <p:nvSpPr>
          <p:cNvPr id="11" name="TextBox 10">
            <a:extLst>
              <a:ext uri="{FF2B5EF4-FFF2-40B4-BE49-F238E27FC236}">
                <a16:creationId xmlns:a16="http://schemas.microsoft.com/office/drawing/2014/main" id="{6BFDBD45-B58D-9915-BD9D-BFDFD14CBD7C}"/>
              </a:ext>
            </a:extLst>
          </p:cNvPr>
          <p:cNvSpPr txBox="1"/>
          <p:nvPr/>
        </p:nvSpPr>
        <p:spPr>
          <a:xfrm>
            <a:off x="3558869" y="3324188"/>
            <a:ext cx="6115538" cy="369332"/>
          </a:xfrm>
          <a:prstGeom prst="rect">
            <a:avLst/>
          </a:prstGeom>
          <a:noFill/>
        </p:spPr>
        <p:txBody>
          <a:bodyPr wrap="square">
            <a:spAutoFit/>
          </a:bodyPr>
          <a:lstStyle/>
          <a:p>
            <a:r>
              <a:rPr lang="en-IN" dirty="0"/>
              <a:t> </a:t>
            </a:r>
            <a:r>
              <a:rPr lang="en-IN" b="1" dirty="0"/>
              <a:t>Sarah Tech-Savvy</a:t>
            </a:r>
          </a:p>
        </p:txBody>
      </p:sp>
      <p:sp>
        <p:nvSpPr>
          <p:cNvPr id="23" name="TextBox 22">
            <a:extLst>
              <a:ext uri="{FF2B5EF4-FFF2-40B4-BE49-F238E27FC236}">
                <a16:creationId xmlns:a16="http://schemas.microsoft.com/office/drawing/2014/main" id="{3D54A537-6B0A-AD1F-E096-4164BE3C612B}"/>
              </a:ext>
            </a:extLst>
          </p:cNvPr>
          <p:cNvSpPr txBox="1"/>
          <p:nvPr/>
        </p:nvSpPr>
        <p:spPr>
          <a:xfrm>
            <a:off x="782428" y="3324188"/>
            <a:ext cx="7081412" cy="2893100"/>
          </a:xfrm>
          <a:prstGeom prst="rect">
            <a:avLst/>
          </a:prstGeom>
          <a:noFill/>
        </p:spPr>
        <p:txBody>
          <a:bodyPr wrap="square">
            <a:spAutoFit/>
          </a:bodyPr>
          <a:lstStyle/>
          <a:p>
            <a:r>
              <a:rPr lang="en-US" sz="2000" u="sng" dirty="0">
                <a:latin typeface="AvenirNext LT Pro Heavy" panose="020B0904020202090204" pitchFamily="34" charset="0"/>
              </a:rPr>
              <a:t>Behaviors:</a:t>
            </a:r>
          </a:p>
          <a:p>
            <a:endParaRPr lang="en-US" dirty="0">
              <a:latin typeface="AvenirNext LT Pro Heavy" panose="020B0904020202090204" pitchFamily="34" charset="0"/>
            </a:endParaRPr>
          </a:p>
          <a:p>
            <a:pPr marL="285750" indent="-285750">
              <a:buFont typeface="Arial" panose="020B0604020202020204" pitchFamily="34" charset="0"/>
              <a:buChar char="•"/>
            </a:pPr>
            <a:r>
              <a:rPr lang="en-US" dirty="0">
                <a:latin typeface="AvenirNext LT Pro Heavy" panose="020B0904020202090204" pitchFamily="34" charset="0"/>
              </a:rPr>
              <a:t>Online Behavior: </a:t>
            </a:r>
            <a:r>
              <a:rPr lang="en-US" dirty="0"/>
              <a:t>Use technology and social media but to varying extents. Active on platforms like LinkedIn, Twitter, and industry-specific forums.</a:t>
            </a:r>
          </a:p>
          <a:p>
            <a:pPr marL="285750" indent="-285750">
              <a:buFont typeface="Arial" panose="020B0604020202020204" pitchFamily="34" charset="0"/>
              <a:buChar char="•"/>
            </a:pPr>
            <a:r>
              <a:rPr lang="en-US" dirty="0">
                <a:latin typeface="AvenirNext LT Pro Heavy" panose="020B0904020202090204" pitchFamily="34" charset="0"/>
              </a:rPr>
              <a:t>Information Sources: </a:t>
            </a:r>
            <a:r>
              <a:rPr lang="en-US" dirty="0"/>
              <a:t>Rely on a mix of industry publications, tech news, peer recommendations, and professional networks for decision-making.</a:t>
            </a:r>
          </a:p>
          <a:p>
            <a:pPr marL="285750" indent="-285750">
              <a:buFont typeface="Arial" panose="020B0604020202020204" pitchFamily="34" charset="0"/>
              <a:buChar char="•"/>
            </a:pPr>
            <a:r>
              <a:rPr lang="en-US" dirty="0">
                <a:latin typeface="AvenirNext LT Pro Heavy" panose="020B0904020202090204" pitchFamily="34" charset="0"/>
              </a:rPr>
              <a:t>Buying Behavior: </a:t>
            </a:r>
            <a:r>
              <a:rPr lang="en-US" dirty="0"/>
              <a:t>Make informed decisions, consider quality and cost, may seek recommendations from peers or colleagues.</a:t>
            </a:r>
            <a:endParaRPr lang="en-IN" dirty="0"/>
          </a:p>
        </p:txBody>
      </p:sp>
      <p:sp>
        <p:nvSpPr>
          <p:cNvPr id="9" name="TextBox 8">
            <a:extLst>
              <a:ext uri="{FF2B5EF4-FFF2-40B4-BE49-F238E27FC236}">
                <a16:creationId xmlns:a16="http://schemas.microsoft.com/office/drawing/2014/main" id="{A37FE9FD-2345-9866-E8D7-101E81F8DAB6}"/>
              </a:ext>
            </a:extLst>
          </p:cNvPr>
          <p:cNvSpPr txBox="1"/>
          <p:nvPr/>
        </p:nvSpPr>
        <p:spPr>
          <a:xfrm>
            <a:off x="7432278" y="1367197"/>
            <a:ext cx="4057934" cy="2862322"/>
          </a:xfrm>
          <a:prstGeom prst="rect">
            <a:avLst/>
          </a:prstGeom>
          <a:noFill/>
        </p:spPr>
        <p:txBody>
          <a:bodyPr wrap="square">
            <a:spAutoFit/>
          </a:bodyPr>
          <a:lstStyle/>
          <a:p>
            <a:r>
              <a:rPr lang="en-US" dirty="0">
                <a:latin typeface="AvenirNext LT Pro Heavy" panose="020B0904020202090204" pitchFamily="34" charset="0"/>
              </a:rPr>
              <a:t>Goals and Pain Points:</a:t>
            </a:r>
          </a:p>
          <a:p>
            <a:endParaRPr lang="en-US" dirty="0"/>
          </a:p>
          <a:p>
            <a:pPr marL="285750" indent="-285750">
              <a:buFont typeface="Arial" panose="020B0604020202020204" pitchFamily="34" charset="0"/>
              <a:buChar char="•"/>
            </a:pPr>
            <a:r>
              <a:rPr lang="en-US" dirty="0">
                <a:latin typeface="AvenirNext LT Pro Heavy" panose="020B0904020202090204" pitchFamily="34" charset="0"/>
              </a:rPr>
              <a:t>Goals: </a:t>
            </a:r>
            <a:r>
              <a:rPr lang="en-US" dirty="0"/>
              <a:t>Improve efficiency, enhance business performance, reduce operational costs, and achieve a competitive edge.</a:t>
            </a:r>
          </a:p>
          <a:p>
            <a:pPr marL="285750" indent="-285750">
              <a:buFont typeface="Arial" panose="020B0604020202020204" pitchFamily="34" charset="0"/>
              <a:buChar char="•"/>
            </a:pPr>
            <a:r>
              <a:rPr lang="en-US" b="1" dirty="0">
                <a:latin typeface="AvenirNext LT Pro Heavy" panose="020B0904020202090204" pitchFamily="34" charset="0"/>
              </a:rPr>
              <a:t>Pain Points: </a:t>
            </a:r>
            <a:r>
              <a:rPr lang="en-US" dirty="0"/>
              <a:t>Managing digital transformation, ensuring data security, and dealing with the complexity of technology integration.</a:t>
            </a:r>
            <a:endParaRPr lang="en-IN" dirty="0"/>
          </a:p>
        </p:txBody>
      </p:sp>
    </p:spTree>
    <p:extLst>
      <p:ext uri="{BB962C8B-B14F-4D97-AF65-F5344CB8AC3E}">
        <p14:creationId xmlns:p14="http://schemas.microsoft.com/office/powerpoint/2010/main" val="23089993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E1529-39B2-E1E0-3715-9EB09057BD31}"/>
              </a:ext>
            </a:extLst>
          </p:cNvPr>
          <p:cNvSpPr>
            <a:spLocks noGrp="1"/>
          </p:cNvSpPr>
          <p:nvPr>
            <p:ph type="title"/>
          </p:nvPr>
        </p:nvSpPr>
        <p:spPr>
          <a:xfrm>
            <a:off x="1221312" y="821687"/>
            <a:ext cx="9601196" cy="1303867"/>
          </a:xfrm>
        </p:spPr>
        <p:txBody>
          <a:bodyPr/>
          <a:lstStyle/>
          <a:p>
            <a:br>
              <a:rPr lang="en-IN" b="1" i="0" dirty="0">
                <a:solidFill>
                  <a:srgbClr val="2D2828"/>
                </a:solidFill>
                <a:effectLst/>
                <a:latin typeface="Open Sans" panose="020B0606030504020204" pitchFamily="34" charset="0"/>
              </a:rPr>
            </a:br>
            <a:endParaRPr lang="en-IN" dirty="0"/>
          </a:p>
        </p:txBody>
      </p:sp>
      <p:sp>
        <p:nvSpPr>
          <p:cNvPr id="4" name="Slide Number Placeholder 3">
            <a:extLst>
              <a:ext uri="{FF2B5EF4-FFF2-40B4-BE49-F238E27FC236}">
                <a16:creationId xmlns:a16="http://schemas.microsoft.com/office/drawing/2014/main" id="{49120EC2-F9E8-AD5C-A680-06B98163C003}"/>
              </a:ext>
            </a:extLst>
          </p:cNvPr>
          <p:cNvSpPr>
            <a:spLocks noGrp="1"/>
          </p:cNvSpPr>
          <p:nvPr>
            <p:ph type="sldNum" sz="quarter" idx="12"/>
          </p:nvPr>
        </p:nvSpPr>
        <p:spPr/>
        <p:txBody>
          <a:bodyPr/>
          <a:lstStyle/>
          <a:p>
            <a:fld id="{48F63A3B-78C7-47BE-AE5E-E10140E04643}" type="slidenum">
              <a:rPr lang="en-US" smtClean="0"/>
              <a:pPr/>
              <a:t>33</a:t>
            </a:fld>
            <a:endParaRPr lang="en-US" dirty="0"/>
          </a:p>
        </p:txBody>
      </p:sp>
      <p:sp>
        <p:nvSpPr>
          <p:cNvPr id="6" name="Content Placeholder 5">
            <a:extLst>
              <a:ext uri="{FF2B5EF4-FFF2-40B4-BE49-F238E27FC236}">
                <a16:creationId xmlns:a16="http://schemas.microsoft.com/office/drawing/2014/main" id="{EFAA9377-2041-14CE-002B-BC952108F7C4}"/>
              </a:ext>
            </a:extLst>
          </p:cNvPr>
          <p:cNvSpPr>
            <a:spLocks noGrp="1"/>
          </p:cNvSpPr>
          <p:nvPr>
            <p:ph sz="half" idx="1"/>
          </p:nvPr>
        </p:nvSpPr>
        <p:spPr>
          <a:xfrm>
            <a:off x="812956" y="1462935"/>
            <a:ext cx="10680192" cy="4756704"/>
          </a:xfrm>
        </p:spPr>
        <p:txBody>
          <a:bodyPr/>
          <a:lstStyle/>
          <a:p>
            <a:pPr marL="0" indent="0">
              <a:buNone/>
            </a:pPr>
            <a:r>
              <a:rPr lang="en-IN" sz="2400" b="1" u="sng" dirty="0"/>
              <a:t>SEO AUDIT : </a:t>
            </a:r>
            <a:r>
              <a:rPr lang="en-IN" sz="2800" b="1" dirty="0"/>
              <a:t>For conducting SEO audit I used tool called </a:t>
            </a:r>
            <a:r>
              <a:rPr lang="en-IN" sz="2800" b="1" dirty="0" err="1"/>
              <a:t>Seomator</a:t>
            </a:r>
            <a:r>
              <a:rPr lang="en-IN" sz="2800" b="1" dirty="0"/>
              <a:t>  </a:t>
            </a:r>
          </a:p>
          <a:p>
            <a:pPr marL="0" indent="0">
              <a:buNone/>
            </a:pPr>
            <a:endParaRPr lang="en-IN" b="1" u="sng" dirty="0"/>
          </a:p>
        </p:txBody>
      </p:sp>
      <p:sp>
        <p:nvSpPr>
          <p:cNvPr id="11" name="TextBox 10">
            <a:extLst>
              <a:ext uri="{FF2B5EF4-FFF2-40B4-BE49-F238E27FC236}">
                <a16:creationId xmlns:a16="http://schemas.microsoft.com/office/drawing/2014/main" id="{6BFDBD45-B58D-9915-BD9D-BFDFD14CBD7C}"/>
              </a:ext>
            </a:extLst>
          </p:cNvPr>
          <p:cNvSpPr txBox="1"/>
          <p:nvPr/>
        </p:nvSpPr>
        <p:spPr>
          <a:xfrm>
            <a:off x="4282386" y="918439"/>
            <a:ext cx="6071515" cy="461665"/>
          </a:xfrm>
          <a:prstGeom prst="rect">
            <a:avLst/>
          </a:prstGeom>
          <a:noFill/>
        </p:spPr>
        <p:txBody>
          <a:bodyPr wrap="square">
            <a:spAutoFit/>
          </a:bodyPr>
          <a:lstStyle/>
          <a:p>
            <a:pPr algn="l"/>
            <a:r>
              <a:rPr lang="en-IN" sz="2400" b="1" i="0" u="sng" dirty="0">
                <a:solidFill>
                  <a:srgbClr val="2D2828"/>
                </a:solidFill>
                <a:effectLst/>
                <a:latin typeface="+mj-lt"/>
              </a:rPr>
              <a:t>SEO &amp; Keyword Research</a:t>
            </a:r>
          </a:p>
        </p:txBody>
      </p:sp>
      <p:pic>
        <p:nvPicPr>
          <p:cNvPr id="10" name="Picture 9">
            <a:extLst>
              <a:ext uri="{FF2B5EF4-FFF2-40B4-BE49-F238E27FC236}">
                <a16:creationId xmlns:a16="http://schemas.microsoft.com/office/drawing/2014/main" id="{C7A0D411-5857-1500-6818-ADA2C7EE501E}"/>
              </a:ext>
            </a:extLst>
          </p:cNvPr>
          <p:cNvPicPr>
            <a:picLocks noChangeAspect="1"/>
          </p:cNvPicPr>
          <p:nvPr/>
        </p:nvPicPr>
        <p:blipFill rotWithShape="1">
          <a:blip r:embed="rId2"/>
          <a:srcRect l="52884" t="21082" r="13526" b="26162"/>
          <a:stretch/>
        </p:blipFill>
        <p:spPr>
          <a:xfrm>
            <a:off x="6452070" y="2125554"/>
            <a:ext cx="4095262" cy="3617970"/>
          </a:xfrm>
          <a:prstGeom prst="snip2DiagRect">
            <a:avLst>
              <a:gd name="adj1" fmla="val 0"/>
              <a:gd name="adj2" fmla="val 7962"/>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B2009038-58E5-7998-ECF3-E7226CE7BD95}"/>
              </a:ext>
            </a:extLst>
          </p:cNvPr>
          <p:cNvPicPr>
            <a:picLocks noChangeAspect="1"/>
          </p:cNvPicPr>
          <p:nvPr/>
        </p:nvPicPr>
        <p:blipFill rotWithShape="1">
          <a:blip r:embed="rId3"/>
          <a:srcRect l="5751" t="17163" r="12334" b="11407"/>
          <a:stretch/>
        </p:blipFill>
        <p:spPr>
          <a:xfrm>
            <a:off x="1043066" y="3429000"/>
            <a:ext cx="4978844" cy="2442156"/>
          </a:xfrm>
          <a:prstGeom prst="round2DiagRect">
            <a:avLst>
              <a:gd name="adj1" fmla="val 7514"/>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5607797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E1529-39B2-E1E0-3715-9EB09057BD31}"/>
              </a:ext>
            </a:extLst>
          </p:cNvPr>
          <p:cNvSpPr>
            <a:spLocks noGrp="1"/>
          </p:cNvSpPr>
          <p:nvPr>
            <p:ph type="title"/>
          </p:nvPr>
        </p:nvSpPr>
        <p:spPr>
          <a:xfrm>
            <a:off x="1295402" y="715264"/>
            <a:ext cx="9601196" cy="1303867"/>
          </a:xfrm>
        </p:spPr>
        <p:txBody>
          <a:bodyPr/>
          <a:lstStyle/>
          <a:p>
            <a:br>
              <a:rPr lang="en-IN" b="1" i="0" dirty="0">
                <a:solidFill>
                  <a:srgbClr val="2D2828"/>
                </a:solidFill>
                <a:effectLst/>
                <a:latin typeface="Open Sans" panose="020B0606030504020204" pitchFamily="34" charset="0"/>
              </a:rPr>
            </a:br>
            <a:endParaRPr lang="en-IN" dirty="0"/>
          </a:p>
        </p:txBody>
      </p:sp>
      <p:sp>
        <p:nvSpPr>
          <p:cNvPr id="4" name="Slide Number Placeholder 3">
            <a:extLst>
              <a:ext uri="{FF2B5EF4-FFF2-40B4-BE49-F238E27FC236}">
                <a16:creationId xmlns:a16="http://schemas.microsoft.com/office/drawing/2014/main" id="{49120EC2-F9E8-AD5C-A680-06B98163C003}"/>
              </a:ext>
            </a:extLst>
          </p:cNvPr>
          <p:cNvSpPr>
            <a:spLocks noGrp="1"/>
          </p:cNvSpPr>
          <p:nvPr>
            <p:ph type="sldNum" sz="quarter" idx="12"/>
          </p:nvPr>
        </p:nvSpPr>
        <p:spPr/>
        <p:txBody>
          <a:bodyPr/>
          <a:lstStyle/>
          <a:p>
            <a:fld id="{48F63A3B-78C7-47BE-AE5E-E10140E04643}" type="slidenum">
              <a:rPr lang="en-US" smtClean="0"/>
              <a:pPr/>
              <a:t>34</a:t>
            </a:fld>
            <a:endParaRPr lang="en-US" dirty="0"/>
          </a:p>
        </p:txBody>
      </p:sp>
      <p:sp>
        <p:nvSpPr>
          <p:cNvPr id="6" name="Content Placeholder 5">
            <a:extLst>
              <a:ext uri="{FF2B5EF4-FFF2-40B4-BE49-F238E27FC236}">
                <a16:creationId xmlns:a16="http://schemas.microsoft.com/office/drawing/2014/main" id="{EFAA9377-2041-14CE-002B-BC952108F7C4}"/>
              </a:ext>
            </a:extLst>
          </p:cNvPr>
          <p:cNvSpPr>
            <a:spLocks noGrp="1"/>
          </p:cNvSpPr>
          <p:nvPr>
            <p:ph sz="half" idx="1"/>
          </p:nvPr>
        </p:nvSpPr>
        <p:spPr>
          <a:xfrm>
            <a:off x="812956" y="1462935"/>
            <a:ext cx="10680192" cy="4756704"/>
          </a:xfrm>
        </p:spPr>
        <p:txBody>
          <a:bodyPr/>
          <a:lstStyle/>
          <a:p>
            <a:pPr marL="0" indent="0">
              <a:buNone/>
            </a:pPr>
            <a:r>
              <a:rPr lang="en-IN" sz="2800" b="1" u="sng" dirty="0">
                <a:latin typeface="+mj-lt"/>
              </a:rPr>
              <a:t>SEO AUDIT </a:t>
            </a:r>
            <a:r>
              <a:rPr lang="en-IN" sz="2800" b="1" dirty="0">
                <a:latin typeface="+mj-lt"/>
              </a:rPr>
              <a:t>: </a:t>
            </a:r>
            <a:r>
              <a:rPr lang="en-IN" sz="2800" dirty="0"/>
              <a:t>For conducting </a:t>
            </a:r>
            <a:r>
              <a:rPr lang="en-IN" sz="2800" dirty="0" err="1"/>
              <a:t>seo</a:t>
            </a:r>
            <a:r>
              <a:rPr lang="en-IN" sz="2800" dirty="0"/>
              <a:t> audit I used </a:t>
            </a:r>
            <a:r>
              <a:rPr lang="en-IN" sz="2800" dirty="0" err="1"/>
              <a:t>Seomator</a:t>
            </a:r>
            <a:r>
              <a:rPr lang="en-IN" sz="2800" dirty="0"/>
              <a:t> .</a:t>
            </a:r>
          </a:p>
          <a:p>
            <a:pPr marL="0" indent="0">
              <a:buNone/>
            </a:pPr>
            <a:r>
              <a:rPr lang="en-IN" sz="2400" i="0" dirty="0">
                <a:effectLst/>
                <a:latin typeface="+mj-lt"/>
              </a:rPr>
              <a:t>SEO Details - 75%</a:t>
            </a:r>
          </a:p>
          <a:p>
            <a:pPr marL="0" indent="0">
              <a:buNone/>
            </a:pPr>
            <a:r>
              <a:rPr lang="en-IN" sz="2400" b="0" i="0" dirty="0">
                <a:effectLst/>
                <a:latin typeface="+mj-lt"/>
              </a:rPr>
              <a:t>Accessibility Details - 75%</a:t>
            </a:r>
          </a:p>
          <a:p>
            <a:pPr marL="0" indent="0">
              <a:buNone/>
            </a:pPr>
            <a:r>
              <a:rPr lang="en-IN" sz="2400" b="0" i="0" dirty="0">
                <a:effectLst/>
                <a:latin typeface="+mj-lt"/>
              </a:rPr>
              <a:t>Best Practices Details - 91%</a:t>
            </a:r>
          </a:p>
          <a:p>
            <a:pPr marL="0" indent="0">
              <a:buNone/>
            </a:pPr>
            <a:r>
              <a:rPr lang="en-IN" sz="2400" b="0" i="0" dirty="0">
                <a:effectLst/>
                <a:latin typeface="+mj-lt"/>
              </a:rPr>
              <a:t>Performance Details - 77%</a:t>
            </a:r>
          </a:p>
          <a:p>
            <a:pPr marL="0" indent="0">
              <a:buNone/>
            </a:pPr>
            <a:endParaRPr lang="en-IN" sz="2400" i="0" dirty="0">
              <a:effectLst/>
              <a:latin typeface="__Inter_0ec1f4"/>
            </a:endParaRPr>
          </a:p>
          <a:p>
            <a:pPr marL="0" indent="0">
              <a:buNone/>
            </a:pPr>
            <a:r>
              <a:rPr lang="en-IN" sz="2800" b="1" dirty="0"/>
              <a:t> </a:t>
            </a:r>
          </a:p>
          <a:p>
            <a:pPr marL="0" indent="0">
              <a:buNone/>
            </a:pPr>
            <a:endParaRPr lang="en-IN" b="1" u="sng" dirty="0"/>
          </a:p>
        </p:txBody>
      </p:sp>
      <p:sp>
        <p:nvSpPr>
          <p:cNvPr id="11" name="TextBox 10">
            <a:extLst>
              <a:ext uri="{FF2B5EF4-FFF2-40B4-BE49-F238E27FC236}">
                <a16:creationId xmlns:a16="http://schemas.microsoft.com/office/drawing/2014/main" id="{6BFDBD45-B58D-9915-BD9D-BFDFD14CBD7C}"/>
              </a:ext>
            </a:extLst>
          </p:cNvPr>
          <p:cNvSpPr txBox="1"/>
          <p:nvPr/>
        </p:nvSpPr>
        <p:spPr>
          <a:xfrm>
            <a:off x="4282386" y="652282"/>
            <a:ext cx="6071515" cy="461665"/>
          </a:xfrm>
          <a:prstGeom prst="rect">
            <a:avLst/>
          </a:prstGeom>
          <a:noFill/>
        </p:spPr>
        <p:txBody>
          <a:bodyPr wrap="square">
            <a:spAutoFit/>
          </a:bodyPr>
          <a:lstStyle/>
          <a:p>
            <a:pPr algn="l"/>
            <a:r>
              <a:rPr lang="en-IN" sz="2400" b="1" i="0" u="sng" dirty="0">
                <a:solidFill>
                  <a:srgbClr val="2D2828"/>
                </a:solidFill>
                <a:effectLst/>
                <a:latin typeface="+mj-lt"/>
              </a:rPr>
              <a:t>SEO &amp; Keyword Research</a:t>
            </a:r>
          </a:p>
        </p:txBody>
      </p:sp>
      <p:pic>
        <p:nvPicPr>
          <p:cNvPr id="7" name="Picture 6">
            <a:extLst>
              <a:ext uri="{FF2B5EF4-FFF2-40B4-BE49-F238E27FC236}">
                <a16:creationId xmlns:a16="http://schemas.microsoft.com/office/drawing/2014/main" id="{EF7F3C35-78D1-7EE2-CD38-04C7B3E9A4EA}"/>
              </a:ext>
            </a:extLst>
          </p:cNvPr>
          <p:cNvPicPr>
            <a:picLocks noChangeAspect="1"/>
          </p:cNvPicPr>
          <p:nvPr/>
        </p:nvPicPr>
        <p:blipFill rotWithShape="1">
          <a:blip r:embed="rId2"/>
          <a:srcRect l="9834" t="6963" r="11417" b="2963"/>
          <a:stretch/>
        </p:blipFill>
        <p:spPr>
          <a:xfrm>
            <a:off x="4869180" y="2082113"/>
            <a:ext cx="6086744" cy="391612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402420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E1529-39B2-E1E0-3715-9EB09057BD31}"/>
              </a:ext>
            </a:extLst>
          </p:cNvPr>
          <p:cNvSpPr>
            <a:spLocks noGrp="1"/>
          </p:cNvSpPr>
          <p:nvPr>
            <p:ph type="title"/>
          </p:nvPr>
        </p:nvSpPr>
        <p:spPr>
          <a:xfrm>
            <a:off x="1295402" y="715264"/>
            <a:ext cx="9601196" cy="1303867"/>
          </a:xfrm>
        </p:spPr>
        <p:txBody>
          <a:bodyPr/>
          <a:lstStyle/>
          <a:p>
            <a:br>
              <a:rPr lang="en-IN" b="1" i="0" dirty="0">
                <a:solidFill>
                  <a:srgbClr val="2D2828"/>
                </a:solidFill>
                <a:effectLst/>
                <a:latin typeface="Open Sans" panose="020B0606030504020204" pitchFamily="34" charset="0"/>
              </a:rPr>
            </a:br>
            <a:endParaRPr lang="en-IN" dirty="0"/>
          </a:p>
        </p:txBody>
      </p:sp>
      <p:sp>
        <p:nvSpPr>
          <p:cNvPr id="4" name="Slide Number Placeholder 3">
            <a:extLst>
              <a:ext uri="{FF2B5EF4-FFF2-40B4-BE49-F238E27FC236}">
                <a16:creationId xmlns:a16="http://schemas.microsoft.com/office/drawing/2014/main" id="{49120EC2-F9E8-AD5C-A680-06B98163C003}"/>
              </a:ext>
            </a:extLst>
          </p:cNvPr>
          <p:cNvSpPr>
            <a:spLocks noGrp="1"/>
          </p:cNvSpPr>
          <p:nvPr>
            <p:ph type="sldNum" sz="quarter" idx="12"/>
          </p:nvPr>
        </p:nvSpPr>
        <p:spPr/>
        <p:txBody>
          <a:bodyPr/>
          <a:lstStyle/>
          <a:p>
            <a:fld id="{48F63A3B-78C7-47BE-AE5E-E10140E04643}" type="slidenum">
              <a:rPr lang="en-US" smtClean="0"/>
              <a:pPr/>
              <a:t>35</a:t>
            </a:fld>
            <a:endParaRPr lang="en-US" dirty="0"/>
          </a:p>
        </p:txBody>
      </p:sp>
      <p:sp>
        <p:nvSpPr>
          <p:cNvPr id="6" name="Content Placeholder 5">
            <a:extLst>
              <a:ext uri="{FF2B5EF4-FFF2-40B4-BE49-F238E27FC236}">
                <a16:creationId xmlns:a16="http://schemas.microsoft.com/office/drawing/2014/main" id="{EFAA9377-2041-14CE-002B-BC952108F7C4}"/>
              </a:ext>
            </a:extLst>
          </p:cNvPr>
          <p:cNvSpPr>
            <a:spLocks noGrp="1"/>
          </p:cNvSpPr>
          <p:nvPr>
            <p:ph sz="half" idx="1"/>
          </p:nvPr>
        </p:nvSpPr>
        <p:spPr>
          <a:xfrm>
            <a:off x="812956" y="1462935"/>
            <a:ext cx="10680192" cy="4756704"/>
          </a:xfrm>
        </p:spPr>
        <p:txBody>
          <a:bodyPr>
            <a:normAutofit fontScale="92500" lnSpcReduction="10000"/>
          </a:bodyPr>
          <a:lstStyle/>
          <a:p>
            <a:pPr marL="0" indent="0">
              <a:buNone/>
            </a:pPr>
            <a:r>
              <a:rPr lang="en-IN" sz="2400" b="1" i="0" u="sng" dirty="0">
                <a:effectLst/>
                <a:latin typeface="+mj-lt"/>
              </a:rPr>
              <a:t>Keyword research : </a:t>
            </a:r>
          </a:p>
          <a:p>
            <a:pPr marL="0" indent="0">
              <a:buNone/>
            </a:pPr>
            <a:r>
              <a:rPr lang="en-IN" sz="2400" b="1" u="sng" dirty="0">
                <a:latin typeface="+mj-lt"/>
              </a:rPr>
              <a:t>Define research objective : </a:t>
            </a:r>
          </a:p>
          <a:p>
            <a:pPr marL="0" indent="0">
              <a:buNone/>
            </a:pPr>
            <a:r>
              <a:rPr lang="en-US" sz="2400" b="1" i="0" dirty="0">
                <a:effectLst/>
                <a:latin typeface="+mj-lt"/>
              </a:rPr>
              <a:t>Keep Ahead of Technology: </a:t>
            </a:r>
            <a:r>
              <a:rPr lang="en-US" sz="2400" i="0" dirty="0">
                <a:effectLst/>
                <a:latin typeface="+mj-lt"/>
              </a:rPr>
              <a:t>They seek to stay abreast of emerging technological trends and develop novel technological solutions.</a:t>
            </a:r>
          </a:p>
          <a:p>
            <a:pPr marL="0" indent="0">
              <a:buNone/>
            </a:pPr>
            <a:r>
              <a:rPr lang="en-US" sz="2400" b="1" i="0" dirty="0">
                <a:effectLst/>
                <a:latin typeface="+mj-lt"/>
              </a:rPr>
              <a:t>Expand Their Business: </a:t>
            </a:r>
            <a:r>
              <a:rPr lang="en-US" sz="2400" i="0" dirty="0">
                <a:effectLst/>
                <a:latin typeface="+mj-lt"/>
              </a:rPr>
              <a:t>They are searching for fresh chances in various marketplaces and sectors.</a:t>
            </a:r>
          </a:p>
          <a:p>
            <a:pPr marL="0" indent="0">
              <a:buNone/>
            </a:pPr>
            <a:r>
              <a:rPr lang="en-US" sz="2400" b="1" i="0" dirty="0">
                <a:effectLst/>
                <a:latin typeface="+mj-lt"/>
              </a:rPr>
              <a:t>Make Customers Happy</a:t>
            </a:r>
            <a:r>
              <a:rPr lang="en-US" sz="2400" i="0" dirty="0">
                <a:effectLst/>
                <a:latin typeface="+mj-lt"/>
              </a:rPr>
              <a:t>: They strive to comprehend the demands of their customers and produce goods and services that satisfy those needs.</a:t>
            </a:r>
          </a:p>
          <a:p>
            <a:pPr marL="0" indent="0">
              <a:buNone/>
            </a:pPr>
            <a:r>
              <a:rPr lang="en-US" sz="2400" b="1" i="0" dirty="0">
                <a:effectLst/>
                <a:latin typeface="+mj-lt"/>
              </a:rPr>
              <a:t>Be Environmentally Friendly</a:t>
            </a:r>
            <a:r>
              <a:rPr lang="en-US" sz="2400" i="0" dirty="0">
                <a:effectLst/>
                <a:latin typeface="+mj-lt"/>
              </a:rPr>
              <a:t>: Wipro aspires to lessen its environmental footprint while also improving society.</a:t>
            </a:r>
          </a:p>
          <a:p>
            <a:pPr marL="0" indent="0">
              <a:buNone/>
            </a:pPr>
            <a:r>
              <a:rPr lang="en-US" sz="2400" b="1" i="0" dirty="0">
                <a:effectLst/>
                <a:latin typeface="+mj-lt"/>
              </a:rPr>
              <a:t>Keep Employees Content: </a:t>
            </a:r>
            <a:r>
              <a:rPr lang="en-US" sz="2400" i="0" dirty="0">
                <a:effectLst/>
                <a:latin typeface="+mj-lt"/>
              </a:rPr>
              <a:t>They do study to make sure their staff members are proficient and happy.</a:t>
            </a:r>
            <a:endParaRPr lang="en-IN" sz="2400" i="0" dirty="0">
              <a:effectLst/>
              <a:latin typeface="+mj-lt"/>
            </a:endParaRPr>
          </a:p>
        </p:txBody>
      </p:sp>
      <p:sp>
        <p:nvSpPr>
          <p:cNvPr id="11" name="TextBox 10">
            <a:extLst>
              <a:ext uri="{FF2B5EF4-FFF2-40B4-BE49-F238E27FC236}">
                <a16:creationId xmlns:a16="http://schemas.microsoft.com/office/drawing/2014/main" id="{6BFDBD45-B58D-9915-BD9D-BFDFD14CBD7C}"/>
              </a:ext>
            </a:extLst>
          </p:cNvPr>
          <p:cNvSpPr txBox="1"/>
          <p:nvPr/>
        </p:nvSpPr>
        <p:spPr>
          <a:xfrm>
            <a:off x="4282386" y="652282"/>
            <a:ext cx="6071515" cy="461665"/>
          </a:xfrm>
          <a:prstGeom prst="rect">
            <a:avLst/>
          </a:prstGeom>
          <a:noFill/>
        </p:spPr>
        <p:txBody>
          <a:bodyPr wrap="square">
            <a:spAutoFit/>
          </a:bodyPr>
          <a:lstStyle/>
          <a:p>
            <a:pPr algn="l"/>
            <a:r>
              <a:rPr lang="en-IN" sz="2400" b="1" i="0" u="sng" dirty="0">
                <a:solidFill>
                  <a:srgbClr val="2D2828"/>
                </a:solidFill>
                <a:effectLst/>
                <a:latin typeface="Open Sans" panose="020B0606030504020204" pitchFamily="34" charset="0"/>
              </a:rPr>
              <a:t>SEO &amp; Keyword Research</a:t>
            </a:r>
          </a:p>
        </p:txBody>
      </p:sp>
    </p:spTree>
    <p:extLst>
      <p:ext uri="{BB962C8B-B14F-4D97-AF65-F5344CB8AC3E}">
        <p14:creationId xmlns:p14="http://schemas.microsoft.com/office/powerpoint/2010/main" val="20336645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E1529-39B2-E1E0-3715-9EB09057BD31}"/>
              </a:ext>
            </a:extLst>
          </p:cNvPr>
          <p:cNvSpPr>
            <a:spLocks noGrp="1"/>
          </p:cNvSpPr>
          <p:nvPr>
            <p:ph type="title"/>
          </p:nvPr>
        </p:nvSpPr>
        <p:spPr/>
        <p:txBody>
          <a:bodyPr/>
          <a:lstStyle/>
          <a:p>
            <a:br>
              <a:rPr lang="en-IN" b="1" i="0" dirty="0">
                <a:solidFill>
                  <a:srgbClr val="2D2828"/>
                </a:solidFill>
                <a:effectLst/>
                <a:latin typeface="Open Sans" panose="020B0606030504020204" pitchFamily="34" charset="0"/>
              </a:rPr>
            </a:br>
            <a:endParaRPr lang="en-IN" dirty="0"/>
          </a:p>
        </p:txBody>
      </p:sp>
      <p:sp>
        <p:nvSpPr>
          <p:cNvPr id="4" name="Slide Number Placeholder 3">
            <a:extLst>
              <a:ext uri="{FF2B5EF4-FFF2-40B4-BE49-F238E27FC236}">
                <a16:creationId xmlns:a16="http://schemas.microsoft.com/office/drawing/2014/main" id="{49120EC2-F9E8-AD5C-A680-06B98163C003}"/>
              </a:ext>
            </a:extLst>
          </p:cNvPr>
          <p:cNvSpPr>
            <a:spLocks noGrp="1"/>
          </p:cNvSpPr>
          <p:nvPr>
            <p:ph type="sldNum" sz="quarter" idx="12"/>
          </p:nvPr>
        </p:nvSpPr>
        <p:spPr/>
        <p:txBody>
          <a:bodyPr/>
          <a:lstStyle/>
          <a:p>
            <a:fld id="{48F63A3B-78C7-47BE-AE5E-E10140E04643}" type="slidenum">
              <a:rPr lang="en-US" smtClean="0"/>
              <a:pPr/>
              <a:t>36</a:t>
            </a:fld>
            <a:endParaRPr lang="en-US" dirty="0"/>
          </a:p>
        </p:txBody>
      </p:sp>
      <p:sp>
        <p:nvSpPr>
          <p:cNvPr id="6" name="Content Placeholder 5">
            <a:extLst>
              <a:ext uri="{FF2B5EF4-FFF2-40B4-BE49-F238E27FC236}">
                <a16:creationId xmlns:a16="http://schemas.microsoft.com/office/drawing/2014/main" id="{EFAA9377-2041-14CE-002B-BC952108F7C4}"/>
              </a:ext>
            </a:extLst>
          </p:cNvPr>
          <p:cNvSpPr>
            <a:spLocks noGrp="1"/>
          </p:cNvSpPr>
          <p:nvPr>
            <p:ph sz="half" idx="2"/>
          </p:nvPr>
        </p:nvSpPr>
        <p:spPr>
          <a:xfrm>
            <a:off x="3685032" y="1493521"/>
            <a:ext cx="3741928" cy="4609106"/>
          </a:xfrm>
        </p:spPr>
        <p:txBody>
          <a:bodyPr>
            <a:normAutofit fontScale="92500" lnSpcReduction="20000"/>
          </a:bodyPr>
          <a:lstStyle/>
          <a:p>
            <a:pPr marL="0" indent="0">
              <a:buNone/>
            </a:pPr>
            <a:r>
              <a:rPr lang="en-US" sz="2400" i="0" dirty="0">
                <a:effectLst/>
                <a:latin typeface="+mj-lt"/>
              </a:rPr>
              <a:t> </a:t>
            </a:r>
            <a:r>
              <a:rPr lang="en-US" sz="2400" b="1" i="0" u="sng" dirty="0">
                <a:effectLst/>
                <a:latin typeface="+mj-lt"/>
              </a:rPr>
              <a:t>Brainstorm Seed Keywords:  </a:t>
            </a:r>
          </a:p>
          <a:p>
            <a:r>
              <a:rPr lang="en-US" sz="2400" i="0" dirty="0">
                <a:effectLst/>
                <a:latin typeface="+mj-lt"/>
              </a:rPr>
              <a:t>Wipro</a:t>
            </a:r>
          </a:p>
          <a:p>
            <a:r>
              <a:rPr lang="en-US" sz="2400" i="0" dirty="0">
                <a:effectLst/>
                <a:latin typeface="+mj-lt"/>
              </a:rPr>
              <a:t>IT services</a:t>
            </a:r>
          </a:p>
          <a:p>
            <a:r>
              <a:rPr lang="en-US" sz="2400" i="0" dirty="0">
                <a:effectLst/>
                <a:latin typeface="+mj-lt"/>
              </a:rPr>
              <a:t>Technology solutions</a:t>
            </a:r>
          </a:p>
          <a:p>
            <a:r>
              <a:rPr lang="en-US" sz="2400" i="0" dirty="0">
                <a:effectLst/>
                <a:latin typeface="+mj-lt"/>
              </a:rPr>
              <a:t>Software development</a:t>
            </a:r>
          </a:p>
          <a:p>
            <a:r>
              <a:rPr lang="en-US" sz="2400" i="0" dirty="0">
                <a:effectLst/>
                <a:latin typeface="+mj-lt"/>
              </a:rPr>
              <a:t>Digital transformation</a:t>
            </a:r>
          </a:p>
          <a:p>
            <a:r>
              <a:rPr lang="en-US" sz="2400" i="0" dirty="0">
                <a:effectLst/>
                <a:latin typeface="+mj-lt"/>
              </a:rPr>
              <a:t>Cloud computing</a:t>
            </a:r>
          </a:p>
          <a:p>
            <a:r>
              <a:rPr lang="en-US" sz="2400" i="0" dirty="0">
                <a:effectLst/>
                <a:latin typeface="+mj-lt"/>
              </a:rPr>
              <a:t>Artificial intelligence </a:t>
            </a:r>
          </a:p>
          <a:p>
            <a:r>
              <a:rPr lang="en-US" sz="2400" i="0" dirty="0">
                <a:effectLst/>
                <a:latin typeface="+mj-lt"/>
              </a:rPr>
              <a:t>Data analytics</a:t>
            </a:r>
          </a:p>
          <a:p>
            <a:r>
              <a:rPr lang="en-US" sz="2400" i="0" dirty="0">
                <a:effectLst/>
                <a:latin typeface="+mj-lt"/>
              </a:rPr>
              <a:t>Cybersecurity</a:t>
            </a:r>
          </a:p>
          <a:p>
            <a:r>
              <a:rPr lang="en-US" sz="2400" i="0" dirty="0">
                <a:effectLst/>
                <a:latin typeface="+mj-lt"/>
              </a:rPr>
              <a:t>Outsourcing services </a:t>
            </a:r>
          </a:p>
        </p:txBody>
      </p:sp>
      <p:sp>
        <p:nvSpPr>
          <p:cNvPr id="9" name="Content Placeholder 8">
            <a:extLst>
              <a:ext uri="{FF2B5EF4-FFF2-40B4-BE49-F238E27FC236}">
                <a16:creationId xmlns:a16="http://schemas.microsoft.com/office/drawing/2014/main" id="{37F0E704-EFD2-B1A2-EBE3-C48C01D08C6B}"/>
              </a:ext>
            </a:extLst>
          </p:cNvPr>
          <p:cNvSpPr>
            <a:spLocks noGrp="1"/>
          </p:cNvSpPr>
          <p:nvPr>
            <p:ph sz="quarter" idx="4"/>
          </p:nvPr>
        </p:nvSpPr>
        <p:spPr>
          <a:xfrm>
            <a:off x="7325360" y="1493521"/>
            <a:ext cx="4100667" cy="4609106"/>
          </a:xfrm>
        </p:spPr>
        <p:txBody>
          <a:bodyPr>
            <a:normAutofit fontScale="92500" lnSpcReduction="20000"/>
          </a:bodyPr>
          <a:lstStyle/>
          <a:p>
            <a:pPr marL="0" indent="0">
              <a:buNone/>
            </a:pPr>
            <a:r>
              <a:rPr lang="en-IN" sz="2000" b="1" u="sng" dirty="0"/>
              <a:t>Competitor keywords (Infosys) :</a:t>
            </a:r>
          </a:p>
          <a:p>
            <a:r>
              <a:rPr lang="en-IN" sz="2000" b="1" u="sng" dirty="0"/>
              <a:t> </a:t>
            </a:r>
            <a:r>
              <a:rPr lang="en-US" sz="2000" dirty="0"/>
              <a:t>Information Technology Services</a:t>
            </a:r>
          </a:p>
          <a:p>
            <a:r>
              <a:rPr lang="en-US" sz="2000" dirty="0"/>
              <a:t>IT Consulting</a:t>
            </a:r>
          </a:p>
          <a:p>
            <a:r>
              <a:rPr lang="en-US" sz="2000" dirty="0"/>
              <a:t>Software Development</a:t>
            </a:r>
          </a:p>
          <a:p>
            <a:r>
              <a:rPr lang="en-US" sz="2000" dirty="0"/>
              <a:t>Outsourcing Services</a:t>
            </a:r>
          </a:p>
          <a:p>
            <a:r>
              <a:rPr lang="en-US" sz="2000" dirty="0"/>
              <a:t>Business Process Outsourcing</a:t>
            </a:r>
          </a:p>
          <a:p>
            <a:r>
              <a:rPr lang="en-US" sz="2000" dirty="0"/>
              <a:t>Digital Transformation</a:t>
            </a:r>
          </a:p>
          <a:p>
            <a:r>
              <a:rPr lang="en-US" sz="2000" dirty="0"/>
              <a:t>Cloud Computing</a:t>
            </a:r>
          </a:p>
          <a:p>
            <a:r>
              <a:rPr lang="en-US" sz="2000" dirty="0"/>
              <a:t>Artificial Intelligence </a:t>
            </a:r>
          </a:p>
          <a:p>
            <a:r>
              <a:rPr lang="en-US" sz="2000" dirty="0"/>
              <a:t>Blockchain Technology</a:t>
            </a:r>
          </a:p>
          <a:p>
            <a:r>
              <a:rPr lang="en-US" sz="2000" dirty="0"/>
              <a:t>Industry-specific Solutions</a:t>
            </a:r>
          </a:p>
          <a:p>
            <a:r>
              <a:rPr lang="en-US" sz="2000" dirty="0"/>
              <a:t>Banking and Financial Services</a:t>
            </a:r>
            <a:endParaRPr lang="en-IN" sz="2000" dirty="0"/>
          </a:p>
        </p:txBody>
      </p:sp>
      <p:sp>
        <p:nvSpPr>
          <p:cNvPr id="11" name="TextBox 10">
            <a:extLst>
              <a:ext uri="{FF2B5EF4-FFF2-40B4-BE49-F238E27FC236}">
                <a16:creationId xmlns:a16="http://schemas.microsoft.com/office/drawing/2014/main" id="{6BFDBD45-B58D-9915-BD9D-BFDFD14CBD7C}"/>
              </a:ext>
            </a:extLst>
          </p:cNvPr>
          <p:cNvSpPr txBox="1"/>
          <p:nvPr/>
        </p:nvSpPr>
        <p:spPr>
          <a:xfrm>
            <a:off x="4282386" y="652282"/>
            <a:ext cx="6071515" cy="523220"/>
          </a:xfrm>
          <a:prstGeom prst="rect">
            <a:avLst/>
          </a:prstGeom>
          <a:noFill/>
        </p:spPr>
        <p:txBody>
          <a:bodyPr wrap="square">
            <a:spAutoFit/>
          </a:bodyPr>
          <a:lstStyle/>
          <a:p>
            <a:pPr algn="l"/>
            <a:r>
              <a:rPr lang="en-IN" sz="2800" b="1" i="0" u="sng" dirty="0">
                <a:solidFill>
                  <a:srgbClr val="2D2828"/>
                </a:solidFill>
                <a:effectLst/>
                <a:latin typeface="+mj-lt"/>
              </a:rPr>
              <a:t>SEO &amp; Keyword Research</a:t>
            </a:r>
          </a:p>
        </p:txBody>
      </p:sp>
    </p:spTree>
    <p:extLst>
      <p:ext uri="{BB962C8B-B14F-4D97-AF65-F5344CB8AC3E}">
        <p14:creationId xmlns:p14="http://schemas.microsoft.com/office/powerpoint/2010/main" val="42460329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E1529-39B2-E1E0-3715-9EB09057BD31}"/>
              </a:ext>
            </a:extLst>
          </p:cNvPr>
          <p:cNvSpPr>
            <a:spLocks noGrp="1"/>
          </p:cNvSpPr>
          <p:nvPr>
            <p:ph type="title"/>
          </p:nvPr>
        </p:nvSpPr>
        <p:spPr>
          <a:xfrm>
            <a:off x="1295402" y="715264"/>
            <a:ext cx="9601196" cy="1303867"/>
          </a:xfrm>
        </p:spPr>
        <p:txBody>
          <a:bodyPr/>
          <a:lstStyle/>
          <a:p>
            <a:br>
              <a:rPr lang="en-IN" b="1" i="0" dirty="0">
                <a:solidFill>
                  <a:srgbClr val="2D2828"/>
                </a:solidFill>
                <a:effectLst/>
                <a:latin typeface="Open Sans" panose="020B0606030504020204" pitchFamily="34" charset="0"/>
              </a:rPr>
            </a:br>
            <a:endParaRPr lang="en-IN" dirty="0"/>
          </a:p>
        </p:txBody>
      </p:sp>
      <p:sp>
        <p:nvSpPr>
          <p:cNvPr id="4" name="Slide Number Placeholder 3">
            <a:extLst>
              <a:ext uri="{FF2B5EF4-FFF2-40B4-BE49-F238E27FC236}">
                <a16:creationId xmlns:a16="http://schemas.microsoft.com/office/drawing/2014/main" id="{49120EC2-F9E8-AD5C-A680-06B98163C003}"/>
              </a:ext>
            </a:extLst>
          </p:cNvPr>
          <p:cNvSpPr>
            <a:spLocks noGrp="1"/>
          </p:cNvSpPr>
          <p:nvPr>
            <p:ph type="sldNum" sz="quarter" idx="12"/>
          </p:nvPr>
        </p:nvSpPr>
        <p:spPr/>
        <p:txBody>
          <a:bodyPr/>
          <a:lstStyle/>
          <a:p>
            <a:fld id="{48F63A3B-78C7-47BE-AE5E-E10140E04643}" type="slidenum">
              <a:rPr lang="en-US" smtClean="0"/>
              <a:pPr/>
              <a:t>37</a:t>
            </a:fld>
            <a:endParaRPr lang="en-US" dirty="0"/>
          </a:p>
        </p:txBody>
      </p:sp>
      <p:sp>
        <p:nvSpPr>
          <p:cNvPr id="6" name="Content Placeholder 5">
            <a:extLst>
              <a:ext uri="{FF2B5EF4-FFF2-40B4-BE49-F238E27FC236}">
                <a16:creationId xmlns:a16="http://schemas.microsoft.com/office/drawing/2014/main" id="{EFAA9377-2041-14CE-002B-BC952108F7C4}"/>
              </a:ext>
            </a:extLst>
          </p:cNvPr>
          <p:cNvSpPr>
            <a:spLocks noGrp="1"/>
          </p:cNvSpPr>
          <p:nvPr>
            <p:ph sz="half" idx="1"/>
          </p:nvPr>
        </p:nvSpPr>
        <p:spPr>
          <a:xfrm>
            <a:off x="812956" y="1462935"/>
            <a:ext cx="10680192" cy="4756704"/>
          </a:xfrm>
        </p:spPr>
        <p:txBody>
          <a:bodyPr>
            <a:normAutofit/>
          </a:bodyPr>
          <a:lstStyle/>
          <a:p>
            <a:pPr marL="0" indent="0">
              <a:buNone/>
            </a:pPr>
            <a:r>
              <a:rPr lang="en-US" sz="2400" i="0" dirty="0">
                <a:effectLst/>
                <a:latin typeface="+mj-lt"/>
              </a:rPr>
              <a:t> </a:t>
            </a:r>
          </a:p>
        </p:txBody>
      </p:sp>
      <p:sp>
        <p:nvSpPr>
          <p:cNvPr id="11" name="TextBox 10">
            <a:extLst>
              <a:ext uri="{FF2B5EF4-FFF2-40B4-BE49-F238E27FC236}">
                <a16:creationId xmlns:a16="http://schemas.microsoft.com/office/drawing/2014/main" id="{6BFDBD45-B58D-9915-BD9D-BFDFD14CBD7C}"/>
              </a:ext>
            </a:extLst>
          </p:cNvPr>
          <p:cNvSpPr txBox="1"/>
          <p:nvPr/>
        </p:nvSpPr>
        <p:spPr>
          <a:xfrm>
            <a:off x="2331406" y="508828"/>
            <a:ext cx="7529188" cy="707886"/>
          </a:xfrm>
          <a:prstGeom prst="rect">
            <a:avLst/>
          </a:prstGeom>
          <a:noFill/>
        </p:spPr>
        <p:txBody>
          <a:bodyPr wrap="square">
            <a:spAutoFit/>
          </a:bodyPr>
          <a:lstStyle/>
          <a:p>
            <a:pPr algn="l"/>
            <a:r>
              <a:rPr lang="en-IN" sz="4000" b="1" i="0" u="sng" dirty="0">
                <a:solidFill>
                  <a:srgbClr val="2D2828"/>
                </a:solidFill>
                <a:effectLst/>
                <a:latin typeface="+mj-lt"/>
              </a:rPr>
              <a:t>SEO &amp; Keyword Research</a:t>
            </a:r>
          </a:p>
        </p:txBody>
      </p:sp>
      <p:sp>
        <p:nvSpPr>
          <p:cNvPr id="8" name="TextBox 7">
            <a:extLst>
              <a:ext uri="{FF2B5EF4-FFF2-40B4-BE49-F238E27FC236}">
                <a16:creationId xmlns:a16="http://schemas.microsoft.com/office/drawing/2014/main" id="{3452AA3D-9B87-0C0F-3E4A-8C73533DD030}"/>
              </a:ext>
            </a:extLst>
          </p:cNvPr>
          <p:cNvSpPr txBox="1"/>
          <p:nvPr/>
        </p:nvSpPr>
        <p:spPr>
          <a:xfrm>
            <a:off x="756285" y="3411296"/>
            <a:ext cx="10083642" cy="2062103"/>
          </a:xfrm>
          <a:prstGeom prst="rect">
            <a:avLst/>
          </a:prstGeom>
          <a:noFill/>
        </p:spPr>
        <p:txBody>
          <a:bodyPr wrap="square">
            <a:spAutoFit/>
          </a:bodyPr>
          <a:lstStyle/>
          <a:p>
            <a:pPr marL="285750" indent="-285750">
              <a:buFont typeface="Arial" panose="020B0604020202020204" pitchFamily="34" charset="0"/>
              <a:buChar char="•"/>
            </a:pPr>
            <a:r>
              <a:rPr lang="en-US" sz="3200" dirty="0"/>
              <a:t>IT consulting services for healthcare industry.</a:t>
            </a:r>
          </a:p>
          <a:p>
            <a:pPr marL="285750" indent="-285750">
              <a:buFont typeface="Arial" panose="020B0604020202020204" pitchFamily="34" charset="0"/>
              <a:buChar char="•"/>
            </a:pPr>
            <a:r>
              <a:rPr lang="en-US" sz="3200" dirty="0"/>
              <a:t>Custom software development for financial institutions.</a:t>
            </a:r>
          </a:p>
          <a:p>
            <a:pPr marL="285750" indent="-285750">
              <a:buFont typeface="Arial" panose="020B0604020202020204" pitchFamily="34" charset="0"/>
              <a:buChar char="•"/>
            </a:pPr>
            <a:r>
              <a:rPr lang="en-US" sz="3200" dirty="0"/>
              <a:t>Global IT outsourcing solutions.</a:t>
            </a:r>
          </a:p>
          <a:p>
            <a:pPr marL="285750" indent="-285750">
              <a:buFont typeface="Arial" panose="020B0604020202020204" pitchFamily="34" charset="0"/>
              <a:buChar char="•"/>
            </a:pPr>
            <a:r>
              <a:rPr lang="en-US" sz="3200" dirty="0"/>
              <a:t>Cybersecurity services for businesses.</a:t>
            </a:r>
            <a:endParaRPr lang="en-IN" sz="3200" dirty="0"/>
          </a:p>
        </p:txBody>
      </p:sp>
      <p:sp>
        <p:nvSpPr>
          <p:cNvPr id="13" name="TextBox 12">
            <a:extLst>
              <a:ext uri="{FF2B5EF4-FFF2-40B4-BE49-F238E27FC236}">
                <a16:creationId xmlns:a16="http://schemas.microsoft.com/office/drawing/2014/main" id="{1EE39458-B76C-2080-6F6B-906E82615AD3}"/>
              </a:ext>
            </a:extLst>
          </p:cNvPr>
          <p:cNvSpPr txBox="1"/>
          <p:nvPr/>
        </p:nvSpPr>
        <p:spPr>
          <a:xfrm>
            <a:off x="756285" y="1749004"/>
            <a:ext cx="6115050" cy="523220"/>
          </a:xfrm>
          <a:prstGeom prst="rect">
            <a:avLst/>
          </a:prstGeom>
          <a:noFill/>
        </p:spPr>
        <p:txBody>
          <a:bodyPr wrap="square">
            <a:spAutoFit/>
          </a:bodyPr>
          <a:lstStyle/>
          <a:p>
            <a:r>
              <a:rPr lang="en-IN" sz="2800" b="1" u="sng" dirty="0"/>
              <a:t> Long-Tail Keyword Exploration:</a:t>
            </a:r>
          </a:p>
        </p:txBody>
      </p:sp>
      <p:sp>
        <p:nvSpPr>
          <p:cNvPr id="17" name="TextBox 16">
            <a:extLst>
              <a:ext uri="{FF2B5EF4-FFF2-40B4-BE49-F238E27FC236}">
                <a16:creationId xmlns:a16="http://schemas.microsoft.com/office/drawing/2014/main" id="{5AF8ECE6-EFC6-C61E-F9E9-E9D4BB702174}"/>
              </a:ext>
            </a:extLst>
          </p:cNvPr>
          <p:cNvSpPr txBox="1"/>
          <p:nvPr/>
        </p:nvSpPr>
        <p:spPr>
          <a:xfrm>
            <a:off x="812956" y="2210967"/>
            <a:ext cx="10680192" cy="1200329"/>
          </a:xfrm>
          <a:prstGeom prst="rect">
            <a:avLst/>
          </a:prstGeom>
          <a:noFill/>
        </p:spPr>
        <p:txBody>
          <a:bodyPr wrap="square">
            <a:spAutoFit/>
          </a:bodyPr>
          <a:lstStyle/>
          <a:p>
            <a:r>
              <a:rPr lang="en-US" sz="3600" dirty="0"/>
              <a:t> These keywords often have lower competition and higher conversion potential for </a:t>
            </a:r>
            <a:r>
              <a:rPr lang="en-US" sz="3600" dirty="0" err="1"/>
              <a:t>wipro</a:t>
            </a:r>
            <a:r>
              <a:rPr lang="en-US" sz="3600" dirty="0"/>
              <a:t>.</a:t>
            </a:r>
            <a:endParaRPr lang="en-IN" sz="3600" dirty="0"/>
          </a:p>
        </p:txBody>
      </p:sp>
    </p:spTree>
    <p:extLst>
      <p:ext uri="{BB962C8B-B14F-4D97-AF65-F5344CB8AC3E}">
        <p14:creationId xmlns:p14="http://schemas.microsoft.com/office/powerpoint/2010/main" val="16141321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E1529-39B2-E1E0-3715-9EB09057BD31}"/>
              </a:ext>
            </a:extLst>
          </p:cNvPr>
          <p:cNvSpPr>
            <a:spLocks noGrp="1"/>
          </p:cNvSpPr>
          <p:nvPr>
            <p:ph type="title"/>
          </p:nvPr>
        </p:nvSpPr>
        <p:spPr>
          <a:xfrm>
            <a:off x="1295402" y="715264"/>
            <a:ext cx="9601196" cy="1303867"/>
          </a:xfrm>
        </p:spPr>
        <p:txBody>
          <a:bodyPr/>
          <a:lstStyle/>
          <a:p>
            <a:br>
              <a:rPr lang="en-IN" b="1" i="0" dirty="0">
                <a:solidFill>
                  <a:srgbClr val="2D2828"/>
                </a:solidFill>
                <a:effectLst/>
                <a:latin typeface="Open Sans" panose="020B0606030504020204" pitchFamily="34" charset="0"/>
              </a:rPr>
            </a:br>
            <a:endParaRPr lang="en-IN" dirty="0"/>
          </a:p>
        </p:txBody>
      </p:sp>
      <p:sp>
        <p:nvSpPr>
          <p:cNvPr id="4" name="Slide Number Placeholder 3">
            <a:extLst>
              <a:ext uri="{FF2B5EF4-FFF2-40B4-BE49-F238E27FC236}">
                <a16:creationId xmlns:a16="http://schemas.microsoft.com/office/drawing/2014/main" id="{49120EC2-F9E8-AD5C-A680-06B98163C003}"/>
              </a:ext>
            </a:extLst>
          </p:cNvPr>
          <p:cNvSpPr>
            <a:spLocks noGrp="1"/>
          </p:cNvSpPr>
          <p:nvPr>
            <p:ph type="sldNum" sz="quarter" idx="12"/>
          </p:nvPr>
        </p:nvSpPr>
        <p:spPr/>
        <p:txBody>
          <a:bodyPr/>
          <a:lstStyle/>
          <a:p>
            <a:fld id="{48F63A3B-78C7-47BE-AE5E-E10140E04643}" type="slidenum">
              <a:rPr lang="en-US" smtClean="0"/>
              <a:pPr/>
              <a:t>38</a:t>
            </a:fld>
            <a:endParaRPr lang="en-US" dirty="0"/>
          </a:p>
        </p:txBody>
      </p:sp>
      <p:sp>
        <p:nvSpPr>
          <p:cNvPr id="6" name="Content Placeholder 5">
            <a:extLst>
              <a:ext uri="{FF2B5EF4-FFF2-40B4-BE49-F238E27FC236}">
                <a16:creationId xmlns:a16="http://schemas.microsoft.com/office/drawing/2014/main" id="{EFAA9377-2041-14CE-002B-BC952108F7C4}"/>
              </a:ext>
            </a:extLst>
          </p:cNvPr>
          <p:cNvSpPr>
            <a:spLocks noGrp="1"/>
          </p:cNvSpPr>
          <p:nvPr>
            <p:ph sz="half" idx="1"/>
          </p:nvPr>
        </p:nvSpPr>
        <p:spPr>
          <a:xfrm>
            <a:off x="812956" y="1462935"/>
            <a:ext cx="10680192" cy="4756704"/>
          </a:xfrm>
        </p:spPr>
        <p:txBody>
          <a:bodyPr>
            <a:normAutofit/>
          </a:bodyPr>
          <a:lstStyle/>
          <a:p>
            <a:pPr marL="0" indent="0">
              <a:buNone/>
            </a:pPr>
            <a:r>
              <a:rPr lang="en-US" sz="2400" b="1" i="0" dirty="0">
                <a:effectLst/>
                <a:latin typeface="+mj-lt"/>
              </a:rPr>
              <a:t> </a:t>
            </a:r>
            <a:r>
              <a:rPr lang="en-US" sz="2400" b="1" i="0" u="sng" dirty="0">
                <a:effectLst/>
                <a:latin typeface="+mj-lt"/>
              </a:rPr>
              <a:t>Meta Tag optimization &amp; content optimization:</a:t>
            </a:r>
          </a:p>
          <a:p>
            <a:pPr marL="0" indent="0">
              <a:buNone/>
            </a:pPr>
            <a:r>
              <a:rPr lang="en-US" sz="2400" i="0" dirty="0">
                <a:effectLst/>
                <a:latin typeface="+mj-lt"/>
              </a:rPr>
              <a:t>Wipro | We Provide IT Services, Consulting, and Digital Solutions – </a:t>
            </a:r>
            <a:r>
              <a:rPr lang="en-US" sz="2400" b="1" i="0" u="sng" dirty="0">
                <a:effectLst/>
                <a:latin typeface="+mj-lt"/>
              </a:rPr>
              <a:t>META TITLE </a:t>
            </a:r>
          </a:p>
          <a:p>
            <a:pPr marL="0" indent="0">
              <a:buNone/>
            </a:pPr>
            <a:r>
              <a:rPr lang="en-US" sz="2400" i="0" dirty="0">
                <a:effectLst/>
                <a:latin typeface="+mj-lt"/>
              </a:rPr>
              <a:t>At Wipro, we're a top global IT services company. We offer innovative tech solutions and consulting services to help businesses thrive. Explore our services today – </a:t>
            </a:r>
            <a:r>
              <a:rPr lang="en-US" sz="2400" b="1" i="0" u="sng" dirty="0">
                <a:effectLst/>
                <a:latin typeface="+mj-lt"/>
              </a:rPr>
              <a:t>META </a:t>
            </a:r>
            <a:r>
              <a:rPr lang="en-US" sz="2400" b="1" i="0" dirty="0">
                <a:effectLst/>
                <a:latin typeface="+mj-lt"/>
              </a:rPr>
              <a:t>DESCRIPTION.</a:t>
            </a:r>
          </a:p>
          <a:p>
            <a:pPr marL="0" indent="0">
              <a:buNone/>
            </a:pPr>
            <a:r>
              <a:rPr lang="en-US" sz="2400" u="sng" dirty="0">
                <a:latin typeface="+mj-lt"/>
              </a:rPr>
              <a:t>SOME EXAMPLE FROM INTERNET :</a:t>
            </a:r>
            <a:endParaRPr lang="en-US" sz="2400" i="0" u="sng" dirty="0">
              <a:effectLst/>
              <a:latin typeface="+mj-lt"/>
            </a:endParaRPr>
          </a:p>
        </p:txBody>
      </p:sp>
      <p:sp>
        <p:nvSpPr>
          <p:cNvPr id="11" name="TextBox 10">
            <a:extLst>
              <a:ext uri="{FF2B5EF4-FFF2-40B4-BE49-F238E27FC236}">
                <a16:creationId xmlns:a16="http://schemas.microsoft.com/office/drawing/2014/main" id="{6BFDBD45-B58D-9915-BD9D-BFDFD14CBD7C}"/>
              </a:ext>
            </a:extLst>
          </p:cNvPr>
          <p:cNvSpPr txBox="1"/>
          <p:nvPr/>
        </p:nvSpPr>
        <p:spPr>
          <a:xfrm>
            <a:off x="2964789" y="451513"/>
            <a:ext cx="7326694" cy="707886"/>
          </a:xfrm>
          <a:prstGeom prst="rect">
            <a:avLst/>
          </a:prstGeom>
          <a:noFill/>
        </p:spPr>
        <p:txBody>
          <a:bodyPr wrap="square">
            <a:spAutoFit/>
          </a:bodyPr>
          <a:lstStyle/>
          <a:p>
            <a:pPr algn="l"/>
            <a:r>
              <a:rPr lang="en-IN" sz="4000" b="1" i="0" u="sng" dirty="0">
                <a:solidFill>
                  <a:srgbClr val="2D2828"/>
                </a:solidFill>
                <a:effectLst/>
                <a:latin typeface="+mj-lt"/>
              </a:rPr>
              <a:t>SEO &amp; Keyword Research</a:t>
            </a:r>
          </a:p>
        </p:txBody>
      </p:sp>
      <p:pic>
        <p:nvPicPr>
          <p:cNvPr id="5" name="Picture 4">
            <a:extLst>
              <a:ext uri="{FF2B5EF4-FFF2-40B4-BE49-F238E27FC236}">
                <a16:creationId xmlns:a16="http://schemas.microsoft.com/office/drawing/2014/main" id="{3305CD8A-0F6E-4618-4751-E0D267310276}"/>
              </a:ext>
            </a:extLst>
          </p:cNvPr>
          <p:cNvPicPr>
            <a:picLocks noChangeAspect="1"/>
          </p:cNvPicPr>
          <p:nvPr/>
        </p:nvPicPr>
        <p:blipFill rotWithShape="1">
          <a:blip r:embed="rId2"/>
          <a:srcRect l="12400" t="44889" r="16000" b="34444"/>
          <a:stretch/>
        </p:blipFill>
        <p:spPr>
          <a:xfrm>
            <a:off x="1731264" y="4459199"/>
            <a:ext cx="8729472" cy="1417320"/>
          </a:xfrm>
          <a:prstGeom prst="rect">
            <a:avLst/>
          </a:prstGeom>
        </p:spPr>
      </p:pic>
    </p:spTree>
    <p:extLst>
      <p:ext uri="{BB962C8B-B14F-4D97-AF65-F5344CB8AC3E}">
        <p14:creationId xmlns:p14="http://schemas.microsoft.com/office/powerpoint/2010/main" val="11821301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E1529-39B2-E1E0-3715-9EB09057BD31}"/>
              </a:ext>
            </a:extLst>
          </p:cNvPr>
          <p:cNvSpPr>
            <a:spLocks noGrp="1"/>
          </p:cNvSpPr>
          <p:nvPr>
            <p:ph type="title"/>
          </p:nvPr>
        </p:nvSpPr>
        <p:spPr>
          <a:xfrm>
            <a:off x="1295402" y="715264"/>
            <a:ext cx="9601196" cy="1303867"/>
          </a:xfrm>
        </p:spPr>
        <p:txBody>
          <a:bodyPr/>
          <a:lstStyle/>
          <a:p>
            <a:br>
              <a:rPr lang="en-IN" b="1" i="0" dirty="0">
                <a:solidFill>
                  <a:srgbClr val="2D2828"/>
                </a:solidFill>
                <a:effectLst/>
                <a:latin typeface="Open Sans" panose="020B0606030504020204" pitchFamily="34" charset="0"/>
              </a:rPr>
            </a:br>
            <a:endParaRPr lang="en-IN" dirty="0"/>
          </a:p>
        </p:txBody>
      </p:sp>
      <p:sp>
        <p:nvSpPr>
          <p:cNvPr id="4" name="Slide Number Placeholder 3">
            <a:extLst>
              <a:ext uri="{FF2B5EF4-FFF2-40B4-BE49-F238E27FC236}">
                <a16:creationId xmlns:a16="http://schemas.microsoft.com/office/drawing/2014/main" id="{49120EC2-F9E8-AD5C-A680-06B98163C003}"/>
              </a:ext>
            </a:extLst>
          </p:cNvPr>
          <p:cNvSpPr>
            <a:spLocks noGrp="1"/>
          </p:cNvSpPr>
          <p:nvPr>
            <p:ph type="sldNum" sz="quarter" idx="12"/>
          </p:nvPr>
        </p:nvSpPr>
        <p:spPr/>
        <p:txBody>
          <a:bodyPr/>
          <a:lstStyle/>
          <a:p>
            <a:fld id="{48F63A3B-78C7-47BE-AE5E-E10140E04643}" type="slidenum">
              <a:rPr lang="en-US" smtClean="0"/>
              <a:pPr/>
              <a:t>39</a:t>
            </a:fld>
            <a:endParaRPr lang="en-US" dirty="0"/>
          </a:p>
        </p:txBody>
      </p:sp>
      <p:sp>
        <p:nvSpPr>
          <p:cNvPr id="6" name="Content Placeholder 5">
            <a:extLst>
              <a:ext uri="{FF2B5EF4-FFF2-40B4-BE49-F238E27FC236}">
                <a16:creationId xmlns:a16="http://schemas.microsoft.com/office/drawing/2014/main" id="{EFAA9377-2041-14CE-002B-BC952108F7C4}"/>
              </a:ext>
            </a:extLst>
          </p:cNvPr>
          <p:cNvSpPr>
            <a:spLocks noGrp="1"/>
          </p:cNvSpPr>
          <p:nvPr>
            <p:ph sz="half" idx="1"/>
          </p:nvPr>
        </p:nvSpPr>
        <p:spPr>
          <a:xfrm>
            <a:off x="812956" y="1462935"/>
            <a:ext cx="10680192" cy="4756704"/>
          </a:xfrm>
        </p:spPr>
        <p:txBody>
          <a:bodyPr>
            <a:normAutofit lnSpcReduction="10000"/>
          </a:bodyPr>
          <a:lstStyle/>
          <a:p>
            <a:pPr marL="0" indent="0">
              <a:buNone/>
            </a:pPr>
            <a:r>
              <a:rPr lang="en-US" sz="2800" b="1" i="0" u="sng" dirty="0">
                <a:effectLst/>
                <a:latin typeface="+mj-lt"/>
              </a:rPr>
              <a:t>Content Optimization</a:t>
            </a:r>
            <a:r>
              <a:rPr lang="en-US" sz="2400" b="1" i="0" u="sng" dirty="0">
                <a:effectLst/>
                <a:latin typeface="+mj-lt"/>
              </a:rPr>
              <a:t>:</a:t>
            </a:r>
            <a:r>
              <a:rPr lang="en-US" sz="2400" b="1" i="0" dirty="0">
                <a:effectLst/>
                <a:latin typeface="+mj-lt"/>
              </a:rPr>
              <a:t> </a:t>
            </a:r>
            <a:r>
              <a:rPr lang="en-US" sz="2000" i="0" dirty="0">
                <a:effectLst/>
              </a:rPr>
              <a:t>IN THIS CONTENT THERE ARE MAIN TARGETED KEYWORDS FOR SEO . TO RANK IN HIGHER,</a:t>
            </a:r>
            <a:endParaRPr lang="en-US" sz="2400" u="sng" dirty="0">
              <a:latin typeface="+mj-lt"/>
            </a:endParaRPr>
          </a:p>
          <a:p>
            <a:r>
              <a:rPr lang="en-US" sz="2000" i="0" dirty="0">
                <a:effectLst/>
                <a:latin typeface="+mj-lt"/>
              </a:rPr>
              <a:t>At Wipro, they  dedicated to empowering organizations by providing a full range of IT services, knowledgeable consulting, and cutting-edge digital solutions.</a:t>
            </a:r>
          </a:p>
          <a:p>
            <a:r>
              <a:rPr lang="en-US" sz="2000" i="0" dirty="0">
                <a:effectLst/>
                <a:latin typeface="+mj-lt"/>
              </a:rPr>
              <a:t> As a pioneer in global IT, they are committed to delivering innovative services that promote corporate success. </a:t>
            </a:r>
          </a:p>
          <a:p>
            <a:r>
              <a:rPr lang="en-US" sz="2000" i="0" dirty="0">
                <a:effectLst/>
                <a:latin typeface="+mj-lt"/>
              </a:rPr>
              <a:t>They  are aware of the changing demands of the digital era. Wipro is go-to partner for strategic advice to map your digital journey, cutting-edge solutions to remain on top of trends, and technology exploitation for a comprehensive digital transformation.</a:t>
            </a:r>
          </a:p>
          <a:p>
            <a:r>
              <a:rPr lang="en-US" sz="2000" i="0" dirty="0">
                <a:effectLst/>
                <a:latin typeface="+mj-lt"/>
              </a:rPr>
              <a:t> they take great satisfaction in providing excellent IT services that are customized to your requirements, guaranteeing that your company can survive in today's changing digital world. </a:t>
            </a:r>
          </a:p>
          <a:p>
            <a:r>
              <a:rPr lang="en-US" sz="2000" i="0" dirty="0">
                <a:effectLst/>
                <a:latin typeface="+mj-lt"/>
              </a:rPr>
              <a:t>With Wipro, you can realize all of your company's potential and redefine success by using technology and creativity. Learn how our IT experience can help. </a:t>
            </a:r>
          </a:p>
        </p:txBody>
      </p:sp>
      <p:sp>
        <p:nvSpPr>
          <p:cNvPr id="11" name="TextBox 10">
            <a:extLst>
              <a:ext uri="{FF2B5EF4-FFF2-40B4-BE49-F238E27FC236}">
                <a16:creationId xmlns:a16="http://schemas.microsoft.com/office/drawing/2014/main" id="{6BFDBD45-B58D-9915-BD9D-BFDFD14CBD7C}"/>
              </a:ext>
            </a:extLst>
          </p:cNvPr>
          <p:cNvSpPr txBox="1"/>
          <p:nvPr/>
        </p:nvSpPr>
        <p:spPr>
          <a:xfrm>
            <a:off x="4454769" y="652282"/>
            <a:ext cx="5899132" cy="461665"/>
          </a:xfrm>
          <a:prstGeom prst="rect">
            <a:avLst/>
          </a:prstGeom>
          <a:noFill/>
        </p:spPr>
        <p:txBody>
          <a:bodyPr wrap="square">
            <a:spAutoFit/>
          </a:bodyPr>
          <a:lstStyle/>
          <a:p>
            <a:pPr algn="l"/>
            <a:r>
              <a:rPr lang="en-IN" sz="2400" b="1" i="0" u="sng" dirty="0">
                <a:solidFill>
                  <a:srgbClr val="2D2828"/>
                </a:solidFill>
                <a:effectLst/>
                <a:latin typeface="+mj-lt"/>
              </a:rPr>
              <a:t>SEO &amp; Keyword Research</a:t>
            </a:r>
          </a:p>
        </p:txBody>
      </p:sp>
    </p:spTree>
    <p:extLst>
      <p:ext uri="{BB962C8B-B14F-4D97-AF65-F5344CB8AC3E}">
        <p14:creationId xmlns:p14="http://schemas.microsoft.com/office/powerpoint/2010/main" val="4045194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71CEB5-0F43-BA22-C4E7-3A84E631DA11}"/>
              </a:ext>
            </a:extLst>
          </p:cNvPr>
          <p:cNvSpPr>
            <a:spLocks noGrp="1"/>
          </p:cNvSpPr>
          <p:nvPr>
            <p:ph type="title"/>
          </p:nvPr>
        </p:nvSpPr>
        <p:spPr/>
        <p:txBody>
          <a:bodyPr/>
          <a:lstStyle/>
          <a:p>
            <a:pPr algn="l"/>
            <a:r>
              <a:rPr lang="en-US" sz="3600" b="1" u="sng" dirty="0">
                <a:effectLst/>
              </a:rPr>
              <a:t>Brand Study, Competitor Analysis &amp;                       Buyer’s/Audience’s Persona </a:t>
            </a:r>
          </a:p>
        </p:txBody>
      </p:sp>
      <p:sp>
        <p:nvSpPr>
          <p:cNvPr id="101" name="Footer Placeholder 100">
            <a:extLst>
              <a:ext uri="{FF2B5EF4-FFF2-40B4-BE49-F238E27FC236}">
                <a16:creationId xmlns:a16="http://schemas.microsoft.com/office/drawing/2014/main" id="{A45E958A-ABCE-B639-C555-90CCC88988C5}"/>
              </a:ext>
            </a:extLst>
          </p:cNvPr>
          <p:cNvSpPr>
            <a:spLocks noGrp="1"/>
          </p:cNvSpPr>
          <p:nvPr>
            <p:ph type="ftr" sz="quarter" idx="11"/>
          </p:nvPr>
        </p:nvSpPr>
        <p:spPr>
          <a:xfrm>
            <a:off x="-1380565" y="5968999"/>
            <a:ext cx="9981866" cy="1550899"/>
          </a:xfrm>
        </p:spPr>
        <p:txBody>
          <a:bodyPr/>
          <a:lstStyle/>
          <a:p>
            <a:r>
              <a:rPr lang="en-US" dirty="0"/>
              <a:t>.</a:t>
            </a:r>
          </a:p>
        </p:txBody>
      </p:sp>
      <p:sp>
        <p:nvSpPr>
          <p:cNvPr id="102" name="Slide Number Placeholder 101">
            <a:extLst>
              <a:ext uri="{FF2B5EF4-FFF2-40B4-BE49-F238E27FC236}">
                <a16:creationId xmlns:a16="http://schemas.microsoft.com/office/drawing/2014/main" id="{51BDF1B8-4D26-9C08-3102-6224AA6A4D20}"/>
              </a:ext>
            </a:extLst>
          </p:cNvPr>
          <p:cNvSpPr>
            <a:spLocks noGrp="1"/>
          </p:cNvSpPr>
          <p:nvPr>
            <p:ph type="sldNum" sz="quarter" idx="12"/>
          </p:nvPr>
        </p:nvSpPr>
        <p:spPr/>
        <p:txBody>
          <a:bodyPr/>
          <a:lstStyle/>
          <a:p>
            <a:fld id="{48F63A3B-78C7-47BE-AE5E-E10140E04643}" type="slidenum">
              <a:rPr lang="en-US" smtClean="0"/>
              <a:pPr/>
              <a:t>4</a:t>
            </a:fld>
            <a:endParaRPr lang="en-US" dirty="0"/>
          </a:p>
        </p:txBody>
      </p:sp>
      <p:pic>
        <p:nvPicPr>
          <p:cNvPr id="72" name="Picture Placeholder 71" descr="abacus icon">
            <a:extLst>
              <a:ext uri="{FF2B5EF4-FFF2-40B4-BE49-F238E27FC236}">
                <a16:creationId xmlns:a16="http://schemas.microsoft.com/office/drawing/2014/main" id="{FD5AE93E-9743-FD3B-C935-638BF9D159CC}"/>
              </a:ext>
            </a:extLst>
          </p:cNvPr>
          <p:cNvPicPr>
            <a:picLocks noGrp="1" noChangeAspect="1"/>
          </p:cNvPicPr>
          <p:nvPr>
            <p:ph type="pic" sz="quarter" idx="23"/>
          </p:nvPr>
        </p:nvPicPr>
        <p:blipFill rotWithShape="1">
          <a:blip r:embed="rId2"/>
          <a:srcRect/>
          <a:stretch/>
        </p:blipFill>
        <p:spPr/>
      </p:pic>
      <p:sp>
        <p:nvSpPr>
          <p:cNvPr id="2" name="Text Placeholder 1">
            <a:extLst>
              <a:ext uri="{FF2B5EF4-FFF2-40B4-BE49-F238E27FC236}">
                <a16:creationId xmlns:a16="http://schemas.microsoft.com/office/drawing/2014/main" id="{5FC63C25-FE2A-0C11-2CEA-A80AA78FC365}"/>
              </a:ext>
            </a:extLst>
          </p:cNvPr>
          <p:cNvSpPr>
            <a:spLocks noGrp="1"/>
          </p:cNvSpPr>
          <p:nvPr>
            <p:ph type="body" idx="1"/>
          </p:nvPr>
        </p:nvSpPr>
        <p:spPr/>
        <p:txBody>
          <a:bodyPr/>
          <a:lstStyle/>
          <a:p>
            <a:r>
              <a:rPr lang="en-IN" i="0" dirty="0">
                <a:effectLst/>
                <a:latin typeface="Montserrat" panose="020F0502020204030204" pitchFamily="2" charset="0"/>
              </a:rPr>
              <a:t>Research Brand Identity</a:t>
            </a:r>
            <a:endParaRPr lang="en-US" dirty="0"/>
          </a:p>
        </p:txBody>
      </p:sp>
      <p:sp>
        <p:nvSpPr>
          <p:cNvPr id="6" name="Text Placeholder 5">
            <a:extLst>
              <a:ext uri="{FF2B5EF4-FFF2-40B4-BE49-F238E27FC236}">
                <a16:creationId xmlns:a16="http://schemas.microsoft.com/office/drawing/2014/main" id="{5AD6749A-51D8-599C-7C31-9922CF228D32}"/>
              </a:ext>
            </a:extLst>
          </p:cNvPr>
          <p:cNvSpPr>
            <a:spLocks noGrp="1"/>
          </p:cNvSpPr>
          <p:nvPr>
            <p:ph type="body" sz="quarter" idx="18"/>
          </p:nvPr>
        </p:nvSpPr>
        <p:spPr/>
        <p:txBody>
          <a:bodyPr>
            <a:normAutofit/>
          </a:bodyPr>
          <a:lstStyle/>
          <a:p>
            <a:pPr marL="0" indent="0">
              <a:buNone/>
            </a:pPr>
            <a:r>
              <a:rPr lang="en-US" b="0" i="0" dirty="0">
                <a:effectLst/>
                <a:latin typeface="Montserrat" panose="00000500000000000000" pitchFamily="2" charset="0"/>
              </a:rPr>
              <a:t>Study the brand’s </a:t>
            </a:r>
          </a:p>
          <a:p>
            <a:r>
              <a:rPr lang="en-US" b="0" i="0" dirty="0">
                <a:effectLst/>
                <a:latin typeface="Montserrat" panose="00000500000000000000" pitchFamily="2" charset="0"/>
              </a:rPr>
              <a:t>Mission</a:t>
            </a:r>
          </a:p>
          <a:p>
            <a:r>
              <a:rPr lang="en-US" b="0" i="0" dirty="0">
                <a:effectLst/>
                <a:latin typeface="Montserrat" panose="00000500000000000000" pitchFamily="2" charset="0"/>
              </a:rPr>
              <a:t>Values</a:t>
            </a:r>
            <a:endParaRPr lang="en-US" dirty="0">
              <a:latin typeface="Montserrat" panose="00000500000000000000" pitchFamily="2" charset="0"/>
            </a:endParaRPr>
          </a:p>
          <a:p>
            <a:r>
              <a:rPr lang="en-US" b="0" i="0" dirty="0">
                <a:effectLst/>
                <a:latin typeface="Montserrat" panose="00000500000000000000" pitchFamily="2" charset="0"/>
              </a:rPr>
              <a:t>vision</a:t>
            </a:r>
          </a:p>
          <a:p>
            <a:r>
              <a:rPr lang="en-US" b="0" i="0" dirty="0">
                <a:effectLst/>
                <a:latin typeface="Montserrat" panose="00000500000000000000" pitchFamily="2" charset="0"/>
              </a:rPr>
              <a:t>unique selling propositions (USPs).</a:t>
            </a:r>
            <a:endParaRPr lang="en-US" dirty="0"/>
          </a:p>
        </p:txBody>
      </p:sp>
      <p:pic>
        <p:nvPicPr>
          <p:cNvPr id="76" name="Picture Placeholder 75" descr="increasing chart icon">
            <a:extLst>
              <a:ext uri="{FF2B5EF4-FFF2-40B4-BE49-F238E27FC236}">
                <a16:creationId xmlns:a16="http://schemas.microsoft.com/office/drawing/2014/main" id="{7541E72A-A0CB-A011-55A9-1126F707D889}"/>
              </a:ext>
            </a:extLst>
          </p:cNvPr>
          <p:cNvPicPr>
            <a:picLocks noGrp="1" noChangeAspect="1"/>
          </p:cNvPicPr>
          <p:nvPr>
            <p:ph type="pic" sz="quarter" idx="25"/>
          </p:nvPr>
        </p:nvPicPr>
        <p:blipFill rotWithShape="1">
          <a:blip r:embed="rId3"/>
          <a:srcRect/>
          <a:stretch/>
        </p:blipFill>
        <p:spPr/>
      </p:pic>
      <p:sp>
        <p:nvSpPr>
          <p:cNvPr id="3" name="Text Placeholder 2">
            <a:extLst>
              <a:ext uri="{FF2B5EF4-FFF2-40B4-BE49-F238E27FC236}">
                <a16:creationId xmlns:a16="http://schemas.microsoft.com/office/drawing/2014/main" id="{A8753AB0-02A6-E89E-7E23-593DBF52F4E8}"/>
              </a:ext>
            </a:extLst>
          </p:cNvPr>
          <p:cNvSpPr>
            <a:spLocks noGrp="1"/>
          </p:cNvSpPr>
          <p:nvPr>
            <p:ph type="body" sz="quarter" idx="15"/>
          </p:nvPr>
        </p:nvSpPr>
        <p:spPr/>
        <p:txBody>
          <a:bodyPr/>
          <a:lstStyle/>
          <a:p>
            <a:r>
              <a:rPr lang="en-IN" i="0" dirty="0">
                <a:effectLst/>
                <a:latin typeface="Montserrat" panose="00000500000000000000" pitchFamily="2" charset="0"/>
              </a:rPr>
              <a:t>Competitor Analysis</a:t>
            </a:r>
            <a:endParaRPr lang="en-US" dirty="0"/>
          </a:p>
        </p:txBody>
      </p:sp>
      <p:sp>
        <p:nvSpPr>
          <p:cNvPr id="7" name="Text Placeholder 6">
            <a:extLst>
              <a:ext uri="{FF2B5EF4-FFF2-40B4-BE49-F238E27FC236}">
                <a16:creationId xmlns:a16="http://schemas.microsoft.com/office/drawing/2014/main" id="{0BF56CE2-ADEB-1E22-50FB-9F2AB3786483}"/>
              </a:ext>
            </a:extLst>
          </p:cNvPr>
          <p:cNvSpPr>
            <a:spLocks noGrp="1"/>
          </p:cNvSpPr>
          <p:nvPr>
            <p:ph type="body" sz="quarter" idx="21"/>
          </p:nvPr>
        </p:nvSpPr>
        <p:spPr>
          <a:xfrm>
            <a:off x="4722876" y="3952240"/>
            <a:ext cx="2770632" cy="2353805"/>
          </a:xfrm>
        </p:spPr>
        <p:txBody>
          <a:bodyPr>
            <a:normAutofit/>
          </a:bodyPr>
          <a:lstStyle/>
          <a:p>
            <a:pPr marL="0" indent="0">
              <a:buNone/>
            </a:pPr>
            <a:r>
              <a:rPr lang="en-US" b="0" i="0" dirty="0">
                <a:effectLst/>
                <a:latin typeface="Montserrat" panose="00000500000000000000" pitchFamily="2" charset="0"/>
              </a:rPr>
              <a:t>In this activity you will be working on the  competitor analysis by selecting three competitors operating in the same industry or niche as the chosen brand, examine their USPs and online communication.</a:t>
            </a:r>
            <a:endParaRPr lang="en-US" dirty="0"/>
          </a:p>
        </p:txBody>
      </p:sp>
      <p:pic>
        <p:nvPicPr>
          <p:cNvPr id="80" name="Picture Placeholder 79" descr="chain link icon">
            <a:extLst>
              <a:ext uri="{FF2B5EF4-FFF2-40B4-BE49-F238E27FC236}">
                <a16:creationId xmlns:a16="http://schemas.microsoft.com/office/drawing/2014/main" id="{FCC17566-BE36-5CE0-25C6-8AC132D1479D}"/>
              </a:ext>
            </a:extLst>
          </p:cNvPr>
          <p:cNvPicPr>
            <a:picLocks noGrp="1" noChangeAspect="1"/>
          </p:cNvPicPr>
          <p:nvPr>
            <p:ph type="pic" sz="quarter" idx="24"/>
          </p:nvPr>
        </p:nvPicPr>
        <p:blipFill rotWithShape="1">
          <a:blip r:embed="rId4"/>
          <a:srcRect t="85" b="85"/>
          <a:stretch/>
        </p:blipFill>
        <p:spPr/>
      </p:pic>
      <p:sp>
        <p:nvSpPr>
          <p:cNvPr id="4" name="Text Placeholder 3">
            <a:extLst>
              <a:ext uri="{FF2B5EF4-FFF2-40B4-BE49-F238E27FC236}">
                <a16:creationId xmlns:a16="http://schemas.microsoft.com/office/drawing/2014/main" id="{03745CA7-A767-9133-8871-800B16D5D722}"/>
              </a:ext>
            </a:extLst>
          </p:cNvPr>
          <p:cNvSpPr>
            <a:spLocks noGrp="1"/>
          </p:cNvSpPr>
          <p:nvPr>
            <p:ph type="body" sz="quarter" idx="17"/>
          </p:nvPr>
        </p:nvSpPr>
        <p:spPr/>
        <p:txBody>
          <a:bodyPr/>
          <a:lstStyle/>
          <a:p>
            <a:r>
              <a:rPr lang="en-IN" i="0" dirty="0">
                <a:effectLst/>
                <a:latin typeface="Montserrat" panose="00000500000000000000" pitchFamily="2" charset="0"/>
              </a:rPr>
              <a:t>Buyer’s/Audience’s Persona </a:t>
            </a:r>
          </a:p>
          <a:p>
            <a:endParaRPr lang="en-IN" b="0" dirty="0">
              <a:latin typeface="Montserrat" panose="00000500000000000000" pitchFamily="2" charset="0"/>
            </a:endParaRPr>
          </a:p>
          <a:p>
            <a:endParaRPr lang="en-US" dirty="0"/>
          </a:p>
        </p:txBody>
      </p:sp>
      <p:sp>
        <p:nvSpPr>
          <p:cNvPr id="8" name="Text Placeholder 7">
            <a:extLst>
              <a:ext uri="{FF2B5EF4-FFF2-40B4-BE49-F238E27FC236}">
                <a16:creationId xmlns:a16="http://schemas.microsoft.com/office/drawing/2014/main" id="{7063C991-877C-CD1D-A03D-547E04121FE0}"/>
              </a:ext>
            </a:extLst>
          </p:cNvPr>
          <p:cNvSpPr>
            <a:spLocks noGrp="1"/>
          </p:cNvSpPr>
          <p:nvPr>
            <p:ph type="body" sz="quarter" idx="22"/>
          </p:nvPr>
        </p:nvSpPr>
        <p:spPr/>
        <p:txBody>
          <a:bodyPr>
            <a:normAutofit/>
          </a:bodyPr>
          <a:lstStyle/>
          <a:p>
            <a:pPr marL="0" indent="0">
              <a:buNone/>
            </a:pPr>
            <a:r>
              <a:rPr lang="en-US" i="0" dirty="0">
                <a:effectLst/>
                <a:latin typeface="Montserrat" panose="00000500000000000000" pitchFamily="2" charset="0"/>
              </a:rPr>
              <a:t>In this activity you will be working on Buyer's/Audience's Persona by defining the target audience for the chosen brand. Consider demographics, psychographics, behaviors, and interests.</a:t>
            </a:r>
            <a:endParaRPr lang="en-US" dirty="0"/>
          </a:p>
          <a:p>
            <a:endParaRPr lang="en-US" dirty="0"/>
          </a:p>
        </p:txBody>
      </p:sp>
    </p:spTree>
    <p:extLst>
      <p:ext uri="{BB962C8B-B14F-4D97-AF65-F5344CB8AC3E}">
        <p14:creationId xmlns:p14="http://schemas.microsoft.com/office/powerpoint/2010/main" val="2499044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E1529-39B2-E1E0-3715-9EB09057BD31}"/>
              </a:ext>
            </a:extLst>
          </p:cNvPr>
          <p:cNvSpPr>
            <a:spLocks noGrp="1"/>
          </p:cNvSpPr>
          <p:nvPr>
            <p:ph type="title"/>
          </p:nvPr>
        </p:nvSpPr>
        <p:spPr>
          <a:xfrm>
            <a:off x="2397372" y="255614"/>
            <a:ext cx="9601196" cy="1303867"/>
          </a:xfrm>
        </p:spPr>
        <p:txBody>
          <a:bodyPr/>
          <a:lstStyle/>
          <a:p>
            <a:pPr algn="l"/>
            <a:r>
              <a:rPr lang="en-IN" sz="3200" b="1" i="0" u="sng" dirty="0">
                <a:solidFill>
                  <a:srgbClr val="2D2828"/>
                </a:solidFill>
                <a:effectLst/>
              </a:rPr>
              <a:t>Content Idea Generation &amp; Strategy</a:t>
            </a:r>
          </a:p>
        </p:txBody>
      </p:sp>
      <p:sp>
        <p:nvSpPr>
          <p:cNvPr id="4" name="Slide Number Placeholder 3">
            <a:extLst>
              <a:ext uri="{FF2B5EF4-FFF2-40B4-BE49-F238E27FC236}">
                <a16:creationId xmlns:a16="http://schemas.microsoft.com/office/drawing/2014/main" id="{49120EC2-F9E8-AD5C-A680-06B98163C003}"/>
              </a:ext>
            </a:extLst>
          </p:cNvPr>
          <p:cNvSpPr>
            <a:spLocks noGrp="1"/>
          </p:cNvSpPr>
          <p:nvPr>
            <p:ph type="sldNum" sz="quarter" idx="12"/>
          </p:nvPr>
        </p:nvSpPr>
        <p:spPr/>
        <p:txBody>
          <a:bodyPr/>
          <a:lstStyle/>
          <a:p>
            <a:fld id="{48F63A3B-78C7-47BE-AE5E-E10140E04643}" type="slidenum">
              <a:rPr lang="en-US" smtClean="0"/>
              <a:pPr/>
              <a:t>40</a:t>
            </a:fld>
            <a:endParaRPr lang="en-US" dirty="0"/>
          </a:p>
        </p:txBody>
      </p:sp>
      <p:sp>
        <p:nvSpPr>
          <p:cNvPr id="6" name="Content Placeholder 5">
            <a:extLst>
              <a:ext uri="{FF2B5EF4-FFF2-40B4-BE49-F238E27FC236}">
                <a16:creationId xmlns:a16="http://schemas.microsoft.com/office/drawing/2014/main" id="{EFAA9377-2041-14CE-002B-BC952108F7C4}"/>
              </a:ext>
            </a:extLst>
          </p:cNvPr>
          <p:cNvSpPr>
            <a:spLocks noGrp="1"/>
          </p:cNvSpPr>
          <p:nvPr>
            <p:ph sz="half" idx="1"/>
          </p:nvPr>
        </p:nvSpPr>
        <p:spPr>
          <a:xfrm>
            <a:off x="812956" y="1351996"/>
            <a:ext cx="10680192" cy="4756704"/>
          </a:xfrm>
        </p:spPr>
        <p:txBody>
          <a:bodyPr>
            <a:normAutofit/>
          </a:bodyPr>
          <a:lstStyle/>
          <a:p>
            <a:pPr marL="0" indent="0">
              <a:buNone/>
            </a:pPr>
            <a:r>
              <a:rPr lang="en-US" sz="2000" i="0" u="sng" dirty="0">
                <a:effectLst/>
                <a:latin typeface="+mj-lt"/>
              </a:rPr>
              <a:t>CREATING A CONTENT CALENDAR FOR THE REMAINING MONTH OF JULY.</a:t>
            </a:r>
          </a:p>
        </p:txBody>
      </p:sp>
      <p:pic>
        <p:nvPicPr>
          <p:cNvPr id="5" name="Picture 4">
            <a:extLst>
              <a:ext uri="{FF2B5EF4-FFF2-40B4-BE49-F238E27FC236}">
                <a16:creationId xmlns:a16="http://schemas.microsoft.com/office/drawing/2014/main" id="{170A3EB2-2EE7-ECBE-D2EA-93C3D96B901C}"/>
              </a:ext>
            </a:extLst>
          </p:cNvPr>
          <p:cNvPicPr>
            <a:picLocks noChangeAspect="1"/>
          </p:cNvPicPr>
          <p:nvPr/>
        </p:nvPicPr>
        <p:blipFill rotWithShape="1">
          <a:blip r:embed="rId2"/>
          <a:srcRect b="17037"/>
          <a:stretch/>
        </p:blipFill>
        <p:spPr>
          <a:xfrm>
            <a:off x="893378" y="1815818"/>
            <a:ext cx="3662678" cy="4292882"/>
          </a:xfrm>
          <a:prstGeom prst="rect">
            <a:avLst/>
          </a:prstGeom>
        </p:spPr>
      </p:pic>
      <p:sp>
        <p:nvSpPr>
          <p:cNvPr id="10" name="TextBox 9">
            <a:extLst>
              <a:ext uri="{FF2B5EF4-FFF2-40B4-BE49-F238E27FC236}">
                <a16:creationId xmlns:a16="http://schemas.microsoft.com/office/drawing/2014/main" id="{9A45CE30-6F05-EF26-AFA8-EE369D243DAE}"/>
              </a:ext>
            </a:extLst>
          </p:cNvPr>
          <p:cNvSpPr txBox="1"/>
          <p:nvPr/>
        </p:nvSpPr>
        <p:spPr>
          <a:xfrm>
            <a:off x="4636477" y="1734016"/>
            <a:ext cx="6115538" cy="1477328"/>
          </a:xfrm>
          <a:prstGeom prst="rect">
            <a:avLst/>
          </a:prstGeom>
          <a:noFill/>
        </p:spPr>
        <p:txBody>
          <a:bodyPr wrap="square">
            <a:spAutoFit/>
          </a:bodyPr>
          <a:lstStyle/>
          <a:p>
            <a:pPr marL="285750" indent="-285750">
              <a:buFont typeface="Arial" panose="020B0604020202020204" pitchFamily="34" charset="0"/>
              <a:buChar char="•"/>
            </a:pPr>
            <a:r>
              <a:rPr lang="en-US" b="1" dirty="0"/>
              <a:t>July 3 (Monday) </a:t>
            </a:r>
            <a:r>
              <a:rPr lang="en-US" dirty="0"/>
              <a:t>- Content Theme: Industry Insights</a:t>
            </a:r>
          </a:p>
          <a:p>
            <a:pPr marL="285750" indent="-285750">
              <a:buFont typeface="Arial" panose="020B0604020202020204" pitchFamily="34" charset="0"/>
              <a:buChar char="•"/>
            </a:pPr>
            <a:r>
              <a:rPr lang="en-US" b="1" dirty="0"/>
              <a:t>Format: </a:t>
            </a:r>
            <a:r>
              <a:rPr lang="en-US" dirty="0"/>
              <a:t>Blog Post</a:t>
            </a:r>
          </a:p>
          <a:p>
            <a:pPr marL="285750" indent="-285750">
              <a:buFont typeface="Arial" panose="020B0604020202020204" pitchFamily="34" charset="0"/>
              <a:buChar char="•"/>
            </a:pPr>
            <a:r>
              <a:rPr lang="en-US" b="1" dirty="0"/>
              <a:t>Strategy: </a:t>
            </a:r>
            <a:r>
              <a:rPr lang="en-US" dirty="0"/>
              <a:t>Share insights into current industry trends and challenges.</a:t>
            </a:r>
          </a:p>
          <a:p>
            <a:pPr marL="285750" indent="-285750">
              <a:buFont typeface="Arial" panose="020B0604020202020204" pitchFamily="34" charset="0"/>
              <a:buChar char="•"/>
            </a:pPr>
            <a:r>
              <a:rPr lang="en-US" b="1" dirty="0"/>
              <a:t>Aim: </a:t>
            </a:r>
            <a:r>
              <a:rPr lang="en-US" dirty="0"/>
              <a:t>Position Wipro as a thought leader in the IT industry.</a:t>
            </a:r>
            <a:endParaRPr lang="en-IN" dirty="0"/>
          </a:p>
        </p:txBody>
      </p:sp>
      <p:sp>
        <p:nvSpPr>
          <p:cNvPr id="9" name="TextBox 8">
            <a:extLst>
              <a:ext uri="{FF2B5EF4-FFF2-40B4-BE49-F238E27FC236}">
                <a16:creationId xmlns:a16="http://schemas.microsoft.com/office/drawing/2014/main" id="{E1535D63-BBD7-CA9A-9536-ED813FB84E14}"/>
              </a:ext>
            </a:extLst>
          </p:cNvPr>
          <p:cNvSpPr txBox="1"/>
          <p:nvPr/>
        </p:nvSpPr>
        <p:spPr>
          <a:xfrm>
            <a:off x="4636476" y="3385879"/>
            <a:ext cx="6937093" cy="2862322"/>
          </a:xfrm>
          <a:prstGeom prst="rect">
            <a:avLst/>
          </a:prstGeom>
          <a:noFill/>
        </p:spPr>
        <p:txBody>
          <a:bodyPr wrap="square">
            <a:spAutoFit/>
          </a:bodyPr>
          <a:lstStyle/>
          <a:p>
            <a:pPr marL="285750" indent="-285750">
              <a:buFont typeface="Arial" panose="020B0604020202020204" pitchFamily="34" charset="0"/>
              <a:buChar char="•"/>
            </a:pPr>
            <a:r>
              <a:rPr lang="en-US" b="1" dirty="0"/>
              <a:t>July 6 (Thursday) - </a:t>
            </a:r>
            <a:r>
              <a:rPr lang="en-US" dirty="0"/>
              <a:t>Content Theme: Visual Storytelling</a:t>
            </a:r>
          </a:p>
          <a:p>
            <a:pPr marL="285750" indent="-285750">
              <a:buFont typeface="Arial" panose="020B0604020202020204" pitchFamily="34" charset="0"/>
              <a:buChar char="•"/>
            </a:pPr>
            <a:r>
              <a:rPr lang="en-US" b="1" dirty="0"/>
              <a:t>Format: </a:t>
            </a:r>
            <a:r>
              <a:rPr lang="en-US" dirty="0"/>
              <a:t>Infographic</a:t>
            </a:r>
          </a:p>
          <a:p>
            <a:pPr marL="285750" indent="-285750">
              <a:buFont typeface="Arial" panose="020B0604020202020204" pitchFamily="34" charset="0"/>
              <a:buChar char="•"/>
            </a:pPr>
            <a:r>
              <a:rPr lang="en-US" b="1" dirty="0"/>
              <a:t>Strategy: </a:t>
            </a:r>
            <a:r>
              <a:rPr lang="en-US" dirty="0"/>
              <a:t>Use visuals to explain the importance of data security.</a:t>
            </a:r>
          </a:p>
          <a:p>
            <a:pPr marL="285750" indent="-285750">
              <a:buFont typeface="Arial" panose="020B0604020202020204" pitchFamily="34" charset="0"/>
              <a:buChar char="•"/>
            </a:pPr>
            <a:r>
              <a:rPr lang="en-US" b="1" dirty="0"/>
              <a:t>Aim: </a:t>
            </a:r>
            <a:r>
              <a:rPr lang="en-US" dirty="0"/>
              <a:t>Increase engagement and understanding of complex topics.</a:t>
            </a:r>
          </a:p>
          <a:p>
            <a:endParaRPr lang="en-US" dirty="0"/>
          </a:p>
          <a:p>
            <a:pPr marL="285750" indent="-285750">
              <a:buFont typeface="Arial" panose="020B0604020202020204" pitchFamily="34" charset="0"/>
              <a:buChar char="•"/>
            </a:pPr>
            <a:r>
              <a:rPr lang="en-US" b="1" dirty="0"/>
              <a:t>July 8 (Saturday) -</a:t>
            </a:r>
            <a:r>
              <a:rPr lang="en-US" dirty="0"/>
              <a:t> Content Theme: Client Success Stories</a:t>
            </a:r>
          </a:p>
          <a:p>
            <a:pPr marL="285750" indent="-285750">
              <a:buFont typeface="Arial" panose="020B0604020202020204" pitchFamily="34" charset="0"/>
              <a:buChar char="•"/>
            </a:pPr>
            <a:r>
              <a:rPr lang="en-US" b="1" dirty="0"/>
              <a:t>Format: </a:t>
            </a:r>
            <a:r>
              <a:rPr lang="en-US" dirty="0"/>
              <a:t>Video Testimonial</a:t>
            </a:r>
          </a:p>
          <a:p>
            <a:pPr marL="285750" indent="-285750">
              <a:buFont typeface="Arial" panose="020B0604020202020204" pitchFamily="34" charset="0"/>
              <a:buChar char="•"/>
            </a:pPr>
            <a:r>
              <a:rPr lang="en-US" b="1" dirty="0"/>
              <a:t>Strategy: </a:t>
            </a:r>
            <a:r>
              <a:rPr lang="en-US" dirty="0"/>
              <a:t>Showcase a client's success story and the impact of Wipro's services.</a:t>
            </a:r>
          </a:p>
          <a:p>
            <a:pPr marL="285750" indent="-285750">
              <a:buFont typeface="Arial" panose="020B0604020202020204" pitchFamily="34" charset="0"/>
              <a:buChar char="•"/>
            </a:pPr>
            <a:r>
              <a:rPr lang="en-US" b="1" dirty="0"/>
              <a:t>AIM : </a:t>
            </a:r>
            <a:r>
              <a:rPr lang="en-US" dirty="0"/>
              <a:t>Build trust and demonstrate real-world results.</a:t>
            </a:r>
            <a:endParaRPr lang="en-IN" dirty="0"/>
          </a:p>
        </p:txBody>
      </p:sp>
    </p:spTree>
    <p:extLst>
      <p:ext uri="{BB962C8B-B14F-4D97-AF65-F5344CB8AC3E}">
        <p14:creationId xmlns:p14="http://schemas.microsoft.com/office/powerpoint/2010/main" val="5384570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E1529-39B2-E1E0-3715-9EB09057BD31}"/>
              </a:ext>
            </a:extLst>
          </p:cNvPr>
          <p:cNvSpPr>
            <a:spLocks noGrp="1"/>
          </p:cNvSpPr>
          <p:nvPr>
            <p:ph type="title"/>
          </p:nvPr>
        </p:nvSpPr>
        <p:spPr>
          <a:xfrm>
            <a:off x="2397372" y="239983"/>
            <a:ext cx="9601196" cy="1303867"/>
          </a:xfrm>
        </p:spPr>
        <p:txBody>
          <a:bodyPr/>
          <a:lstStyle/>
          <a:p>
            <a:pPr algn="l"/>
            <a:r>
              <a:rPr lang="en-IN" sz="3200" b="1" i="0" u="sng" dirty="0">
                <a:solidFill>
                  <a:srgbClr val="2D2828"/>
                </a:solidFill>
                <a:effectLst/>
              </a:rPr>
              <a:t>Content Idea Generation &amp; Strategy</a:t>
            </a:r>
          </a:p>
        </p:txBody>
      </p:sp>
      <p:sp>
        <p:nvSpPr>
          <p:cNvPr id="4" name="Slide Number Placeholder 3">
            <a:extLst>
              <a:ext uri="{FF2B5EF4-FFF2-40B4-BE49-F238E27FC236}">
                <a16:creationId xmlns:a16="http://schemas.microsoft.com/office/drawing/2014/main" id="{49120EC2-F9E8-AD5C-A680-06B98163C003}"/>
              </a:ext>
            </a:extLst>
          </p:cNvPr>
          <p:cNvSpPr>
            <a:spLocks noGrp="1"/>
          </p:cNvSpPr>
          <p:nvPr>
            <p:ph type="sldNum" sz="quarter" idx="12"/>
          </p:nvPr>
        </p:nvSpPr>
        <p:spPr/>
        <p:txBody>
          <a:bodyPr/>
          <a:lstStyle/>
          <a:p>
            <a:fld id="{48F63A3B-78C7-47BE-AE5E-E10140E04643}" type="slidenum">
              <a:rPr lang="en-US" smtClean="0"/>
              <a:pPr/>
              <a:t>41</a:t>
            </a:fld>
            <a:endParaRPr lang="en-US" dirty="0"/>
          </a:p>
        </p:txBody>
      </p:sp>
      <p:sp>
        <p:nvSpPr>
          <p:cNvPr id="6" name="Content Placeholder 5">
            <a:extLst>
              <a:ext uri="{FF2B5EF4-FFF2-40B4-BE49-F238E27FC236}">
                <a16:creationId xmlns:a16="http://schemas.microsoft.com/office/drawing/2014/main" id="{EFAA9377-2041-14CE-002B-BC952108F7C4}"/>
              </a:ext>
            </a:extLst>
          </p:cNvPr>
          <p:cNvSpPr>
            <a:spLocks noGrp="1"/>
          </p:cNvSpPr>
          <p:nvPr>
            <p:ph sz="half" idx="1"/>
          </p:nvPr>
        </p:nvSpPr>
        <p:spPr>
          <a:xfrm>
            <a:off x="812956" y="1351996"/>
            <a:ext cx="10680192" cy="4756704"/>
          </a:xfrm>
        </p:spPr>
        <p:txBody>
          <a:bodyPr>
            <a:normAutofit/>
          </a:bodyPr>
          <a:lstStyle/>
          <a:p>
            <a:pPr marL="0" indent="0">
              <a:buNone/>
            </a:pPr>
            <a:r>
              <a:rPr lang="en-US" sz="2000" i="0" u="sng" dirty="0">
                <a:effectLst/>
                <a:latin typeface="+mj-lt"/>
              </a:rPr>
              <a:t>CREATING A CONTENT CALENDAR FOR THE REMAINING MONTH OF JULY.</a:t>
            </a:r>
          </a:p>
        </p:txBody>
      </p:sp>
      <p:pic>
        <p:nvPicPr>
          <p:cNvPr id="5" name="Picture 4">
            <a:extLst>
              <a:ext uri="{FF2B5EF4-FFF2-40B4-BE49-F238E27FC236}">
                <a16:creationId xmlns:a16="http://schemas.microsoft.com/office/drawing/2014/main" id="{170A3EB2-2EE7-ECBE-D2EA-93C3D96B901C}"/>
              </a:ext>
            </a:extLst>
          </p:cNvPr>
          <p:cNvPicPr>
            <a:picLocks noChangeAspect="1"/>
          </p:cNvPicPr>
          <p:nvPr/>
        </p:nvPicPr>
        <p:blipFill rotWithShape="1">
          <a:blip r:embed="rId2"/>
          <a:srcRect b="17037"/>
          <a:stretch/>
        </p:blipFill>
        <p:spPr>
          <a:xfrm>
            <a:off x="893378" y="1800188"/>
            <a:ext cx="3662678" cy="4292882"/>
          </a:xfrm>
          <a:prstGeom prst="rect">
            <a:avLst/>
          </a:prstGeom>
        </p:spPr>
      </p:pic>
      <p:sp>
        <p:nvSpPr>
          <p:cNvPr id="10" name="TextBox 9">
            <a:extLst>
              <a:ext uri="{FF2B5EF4-FFF2-40B4-BE49-F238E27FC236}">
                <a16:creationId xmlns:a16="http://schemas.microsoft.com/office/drawing/2014/main" id="{9A45CE30-6F05-EF26-AFA8-EE369D243DAE}"/>
              </a:ext>
            </a:extLst>
          </p:cNvPr>
          <p:cNvSpPr txBox="1"/>
          <p:nvPr/>
        </p:nvSpPr>
        <p:spPr>
          <a:xfrm>
            <a:off x="4636477" y="1678248"/>
            <a:ext cx="6856671" cy="1477328"/>
          </a:xfrm>
          <a:prstGeom prst="rect">
            <a:avLst/>
          </a:prstGeom>
          <a:noFill/>
        </p:spPr>
        <p:txBody>
          <a:bodyPr wrap="square">
            <a:spAutoFit/>
          </a:bodyPr>
          <a:lstStyle/>
          <a:p>
            <a:pPr marL="285750" indent="-285750">
              <a:buFont typeface="Arial" panose="020B0604020202020204" pitchFamily="34" charset="0"/>
              <a:buChar char="•"/>
            </a:pPr>
            <a:r>
              <a:rPr lang="en-US" b="1" dirty="0"/>
              <a:t>July 9 (Sunday) - </a:t>
            </a:r>
            <a:r>
              <a:rPr lang="en-US" dirty="0"/>
              <a:t>Content Theme: Interactive Engagement</a:t>
            </a:r>
          </a:p>
          <a:p>
            <a:pPr marL="285750" indent="-285750">
              <a:buFont typeface="Arial" panose="020B0604020202020204" pitchFamily="34" charset="0"/>
              <a:buChar char="•"/>
            </a:pPr>
            <a:r>
              <a:rPr lang="en-US" b="1" dirty="0"/>
              <a:t>Format: </a:t>
            </a:r>
            <a:r>
              <a:rPr lang="en-US" dirty="0"/>
              <a:t>Interactive Quiz</a:t>
            </a:r>
          </a:p>
          <a:p>
            <a:pPr marL="285750" indent="-285750">
              <a:buFont typeface="Arial" panose="020B0604020202020204" pitchFamily="34" charset="0"/>
              <a:buChar char="•"/>
            </a:pPr>
            <a:r>
              <a:rPr lang="en-US" b="1" dirty="0"/>
              <a:t>Strategy: </a:t>
            </a:r>
            <a:r>
              <a:rPr lang="en-US" dirty="0"/>
              <a:t>Engage the audience with a cybersecurity quiz, highlighting Wipro's expertise.</a:t>
            </a:r>
          </a:p>
          <a:p>
            <a:pPr marL="285750" indent="-285750">
              <a:buFont typeface="Arial" panose="020B0604020202020204" pitchFamily="34" charset="0"/>
              <a:buChar char="•"/>
            </a:pPr>
            <a:r>
              <a:rPr lang="en-US" b="1" dirty="0"/>
              <a:t>Aim: </a:t>
            </a:r>
            <a:r>
              <a:rPr lang="en-US" dirty="0"/>
              <a:t>Drive audience participation and educate on security.</a:t>
            </a:r>
            <a:endParaRPr lang="en-IN" dirty="0"/>
          </a:p>
        </p:txBody>
      </p:sp>
      <p:sp>
        <p:nvSpPr>
          <p:cNvPr id="11" name="TextBox 10">
            <a:extLst>
              <a:ext uri="{FF2B5EF4-FFF2-40B4-BE49-F238E27FC236}">
                <a16:creationId xmlns:a16="http://schemas.microsoft.com/office/drawing/2014/main" id="{2BCDDE64-613F-726B-8629-102D96E81CDF}"/>
              </a:ext>
            </a:extLst>
          </p:cNvPr>
          <p:cNvSpPr txBox="1"/>
          <p:nvPr/>
        </p:nvSpPr>
        <p:spPr>
          <a:xfrm>
            <a:off x="4627997" y="3548157"/>
            <a:ext cx="7823979" cy="3139321"/>
          </a:xfrm>
          <a:prstGeom prst="rect">
            <a:avLst/>
          </a:prstGeom>
          <a:noFill/>
        </p:spPr>
        <p:txBody>
          <a:bodyPr wrap="square">
            <a:spAutoFit/>
          </a:bodyPr>
          <a:lstStyle/>
          <a:p>
            <a:pPr marL="285750" indent="-285750">
              <a:buFont typeface="Arial" panose="020B0604020202020204" pitchFamily="34" charset="0"/>
              <a:buChar char="•"/>
            </a:pPr>
            <a:r>
              <a:rPr lang="en-US" b="1" dirty="0"/>
              <a:t>July 12 (Wednesday) - </a:t>
            </a:r>
            <a:r>
              <a:rPr lang="en-US" dirty="0"/>
              <a:t>Content Theme: Tech Innovation</a:t>
            </a:r>
          </a:p>
          <a:p>
            <a:pPr marL="285750" indent="-285750">
              <a:buFont typeface="Arial" panose="020B0604020202020204" pitchFamily="34" charset="0"/>
              <a:buChar char="•"/>
            </a:pPr>
            <a:r>
              <a:rPr lang="en-US" b="1" dirty="0"/>
              <a:t>Format: </a:t>
            </a:r>
            <a:r>
              <a:rPr lang="en-US" dirty="0"/>
              <a:t>Podcast</a:t>
            </a:r>
          </a:p>
          <a:p>
            <a:pPr marL="285750" indent="-285750">
              <a:buFont typeface="Arial" panose="020B0604020202020204" pitchFamily="34" charset="0"/>
              <a:buChar char="•"/>
            </a:pPr>
            <a:r>
              <a:rPr lang="en-US" b="1" dirty="0"/>
              <a:t>Strategy: </a:t>
            </a:r>
            <a:r>
              <a:rPr lang="en-US" dirty="0"/>
              <a:t>Feature a tech expert discussing emerging technologies.</a:t>
            </a:r>
          </a:p>
          <a:p>
            <a:pPr marL="285750" indent="-285750">
              <a:buFont typeface="Arial" panose="020B0604020202020204" pitchFamily="34" charset="0"/>
              <a:buChar char="•"/>
            </a:pPr>
            <a:r>
              <a:rPr lang="en-US" b="1" dirty="0"/>
              <a:t>Aim: </a:t>
            </a:r>
            <a:r>
              <a:rPr lang="en-US" dirty="0"/>
              <a:t>Attract a tech-savvy audience and demonstrate industry leadership.</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July 14 (Friday) - </a:t>
            </a:r>
            <a:r>
              <a:rPr lang="en-US" dirty="0"/>
              <a:t>Content Theme: Data Analytics</a:t>
            </a:r>
          </a:p>
          <a:p>
            <a:pPr marL="285750" indent="-285750">
              <a:buFont typeface="Arial" panose="020B0604020202020204" pitchFamily="34" charset="0"/>
              <a:buChar char="•"/>
            </a:pPr>
            <a:r>
              <a:rPr lang="en-US" b="1" dirty="0"/>
              <a:t>Format: </a:t>
            </a:r>
            <a:r>
              <a:rPr lang="en-US" dirty="0"/>
              <a:t>Blog Post</a:t>
            </a:r>
          </a:p>
          <a:p>
            <a:pPr marL="285750" indent="-285750">
              <a:buFont typeface="Arial" panose="020B0604020202020204" pitchFamily="34" charset="0"/>
              <a:buChar char="•"/>
            </a:pPr>
            <a:r>
              <a:rPr lang="en-US" b="1" dirty="0"/>
              <a:t>Strategy: </a:t>
            </a:r>
            <a:r>
              <a:rPr lang="en-US" dirty="0"/>
              <a:t>Explore the importance of data analytics for business growth.</a:t>
            </a:r>
          </a:p>
          <a:p>
            <a:pPr marL="285750" indent="-285750">
              <a:buFont typeface="Arial" panose="020B0604020202020204" pitchFamily="34" charset="0"/>
              <a:buChar char="•"/>
            </a:pPr>
            <a:r>
              <a:rPr lang="en-US" b="1" dirty="0"/>
              <a:t>Aim: </a:t>
            </a:r>
            <a:r>
              <a:rPr lang="en-US" dirty="0"/>
              <a:t>Educate the audience and highlight Wipro's capabilities.</a:t>
            </a:r>
            <a:endParaRPr lang="en-IN" dirty="0"/>
          </a:p>
        </p:txBody>
      </p:sp>
    </p:spTree>
    <p:extLst>
      <p:ext uri="{BB962C8B-B14F-4D97-AF65-F5344CB8AC3E}">
        <p14:creationId xmlns:p14="http://schemas.microsoft.com/office/powerpoint/2010/main" val="9844754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E1529-39B2-E1E0-3715-9EB09057BD31}"/>
              </a:ext>
            </a:extLst>
          </p:cNvPr>
          <p:cNvSpPr>
            <a:spLocks noGrp="1"/>
          </p:cNvSpPr>
          <p:nvPr>
            <p:ph type="title"/>
          </p:nvPr>
        </p:nvSpPr>
        <p:spPr>
          <a:xfrm>
            <a:off x="2397372" y="255614"/>
            <a:ext cx="9601196" cy="1303867"/>
          </a:xfrm>
        </p:spPr>
        <p:txBody>
          <a:bodyPr/>
          <a:lstStyle/>
          <a:p>
            <a:pPr algn="l"/>
            <a:r>
              <a:rPr lang="en-IN" sz="3200" b="1" i="0" u="sng" dirty="0">
                <a:solidFill>
                  <a:srgbClr val="2D2828"/>
                </a:solidFill>
                <a:effectLst/>
              </a:rPr>
              <a:t>Content Idea Generation &amp; Strategy</a:t>
            </a:r>
          </a:p>
        </p:txBody>
      </p:sp>
      <p:sp>
        <p:nvSpPr>
          <p:cNvPr id="4" name="Slide Number Placeholder 3">
            <a:extLst>
              <a:ext uri="{FF2B5EF4-FFF2-40B4-BE49-F238E27FC236}">
                <a16:creationId xmlns:a16="http://schemas.microsoft.com/office/drawing/2014/main" id="{49120EC2-F9E8-AD5C-A680-06B98163C003}"/>
              </a:ext>
            </a:extLst>
          </p:cNvPr>
          <p:cNvSpPr>
            <a:spLocks noGrp="1"/>
          </p:cNvSpPr>
          <p:nvPr>
            <p:ph type="sldNum" sz="quarter" idx="12"/>
          </p:nvPr>
        </p:nvSpPr>
        <p:spPr/>
        <p:txBody>
          <a:bodyPr/>
          <a:lstStyle/>
          <a:p>
            <a:fld id="{48F63A3B-78C7-47BE-AE5E-E10140E04643}" type="slidenum">
              <a:rPr lang="en-US" smtClean="0"/>
              <a:pPr/>
              <a:t>42</a:t>
            </a:fld>
            <a:endParaRPr lang="en-US" dirty="0"/>
          </a:p>
        </p:txBody>
      </p:sp>
      <p:sp>
        <p:nvSpPr>
          <p:cNvPr id="6" name="Content Placeholder 5">
            <a:extLst>
              <a:ext uri="{FF2B5EF4-FFF2-40B4-BE49-F238E27FC236}">
                <a16:creationId xmlns:a16="http://schemas.microsoft.com/office/drawing/2014/main" id="{EFAA9377-2041-14CE-002B-BC952108F7C4}"/>
              </a:ext>
            </a:extLst>
          </p:cNvPr>
          <p:cNvSpPr>
            <a:spLocks noGrp="1"/>
          </p:cNvSpPr>
          <p:nvPr>
            <p:ph sz="half" idx="1"/>
          </p:nvPr>
        </p:nvSpPr>
        <p:spPr>
          <a:xfrm>
            <a:off x="812956" y="1351996"/>
            <a:ext cx="10680192" cy="4756704"/>
          </a:xfrm>
        </p:spPr>
        <p:txBody>
          <a:bodyPr>
            <a:normAutofit/>
          </a:bodyPr>
          <a:lstStyle/>
          <a:p>
            <a:pPr marL="0" indent="0">
              <a:buNone/>
            </a:pPr>
            <a:r>
              <a:rPr lang="en-US" sz="2000" i="0" u="sng" dirty="0">
                <a:effectLst/>
                <a:latin typeface="+mj-lt"/>
              </a:rPr>
              <a:t>CREATING A CONTENT CALENDAR FOR THE REMAINING MONTH OF JULY.</a:t>
            </a:r>
          </a:p>
        </p:txBody>
      </p:sp>
      <p:pic>
        <p:nvPicPr>
          <p:cNvPr id="5" name="Picture 4">
            <a:extLst>
              <a:ext uri="{FF2B5EF4-FFF2-40B4-BE49-F238E27FC236}">
                <a16:creationId xmlns:a16="http://schemas.microsoft.com/office/drawing/2014/main" id="{170A3EB2-2EE7-ECBE-D2EA-93C3D96B901C}"/>
              </a:ext>
            </a:extLst>
          </p:cNvPr>
          <p:cNvPicPr>
            <a:picLocks noChangeAspect="1"/>
          </p:cNvPicPr>
          <p:nvPr/>
        </p:nvPicPr>
        <p:blipFill rotWithShape="1">
          <a:blip r:embed="rId2"/>
          <a:srcRect b="17037"/>
          <a:stretch/>
        </p:blipFill>
        <p:spPr>
          <a:xfrm>
            <a:off x="893378" y="1815818"/>
            <a:ext cx="3662678" cy="4292882"/>
          </a:xfrm>
          <a:prstGeom prst="rect">
            <a:avLst/>
          </a:prstGeom>
        </p:spPr>
      </p:pic>
      <p:sp>
        <p:nvSpPr>
          <p:cNvPr id="10" name="TextBox 9">
            <a:extLst>
              <a:ext uri="{FF2B5EF4-FFF2-40B4-BE49-F238E27FC236}">
                <a16:creationId xmlns:a16="http://schemas.microsoft.com/office/drawing/2014/main" id="{9A45CE30-6F05-EF26-AFA8-EE369D243DAE}"/>
              </a:ext>
            </a:extLst>
          </p:cNvPr>
          <p:cNvSpPr txBox="1"/>
          <p:nvPr/>
        </p:nvSpPr>
        <p:spPr>
          <a:xfrm>
            <a:off x="4636477" y="1801446"/>
            <a:ext cx="7026605" cy="1754326"/>
          </a:xfrm>
          <a:prstGeom prst="rect">
            <a:avLst/>
          </a:prstGeom>
          <a:noFill/>
        </p:spPr>
        <p:txBody>
          <a:bodyPr wrap="square">
            <a:spAutoFit/>
          </a:bodyPr>
          <a:lstStyle/>
          <a:p>
            <a:pPr marL="285750" indent="-285750">
              <a:buFont typeface="Arial" panose="020B0604020202020204" pitchFamily="34" charset="0"/>
              <a:buChar char="•"/>
            </a:pPr>
            <a:r>
              <a:rPr lang="en-US" b="1" dirty="0"/>
              <a:t>July 19 (Wednesday) - </a:t>
            </a:r>
            <a:r>
              <a:rPr lang="en-US" dirty="0"/>
              <a:t>Content Theme: Visual Infographic</a:t>
            </a:r>
          </a:p>
          <a:p>
            <a:pPr marL="285750" indent="-285750">
              <a:buFont typeface="Arial" panose="020B0604020202020204" pitchFamily="34" charset="0"/>
              <a:buChar char="•"/>
            </a:pPr>
            <a:r>
              <a:rPr lang="en-US" b="1" dirty="0"/>
              <a:t>Format: </a:t>
            </a:r>
            <a:r>
              <a:rPr lang="en-US" dirty="0"/>
              <a:t>Infographic</a:t>
            </a:r>
          </a:p>
          <a:p>
            <a:pPr marL="285750" indent="-285750">
              <a:buFont typeface="Arial" panose="020B0604020202020204" pitchFamily="34" charset="0"/>
              <a:buChar char="•"/>
            </a:pPr>
            <a:r>
              <a:rPr lang="en-US" b="1" dirty="0"/>
              <a:t>Strategy: </a:t>
            </a:r>
            <a:r>
              <a:rPr lang="en-US" dirty="0"/>
              <a:t>Present the benefits of digital transformation in a visually engaging way.</a:t>
            </a:r>
          </a:p>
          <a:p>
            <a:pPr marL="285750" indent="-285750">
              <a:buFont typeface="Arial" panose="020B0604020202020204" pitchFamily="34" charset="0"/>
              <a:buChar char="•"/>
            </a:pPr>
            <a:r>
              <a:rPr lang="en-US" b="1" dirty="0"/>
              <a:t>Aim: </a:t>
            </a:r>
            <a:r>
              <a:rPr lang="en-US" dirty="0"/>
              <a:t>Share key information in a compelling format.</a:t>
            </a:r>
          </a:p>
          <a:p>
            <a:pPr marL="285750" indent="-285750">
              <a:buFont typeface="Arial" panose="020B0604020202020204" pitchFamily="34" charset="0"/>
              <a:buChar char="•"/>
            </a:pPr>
            <a:endParaRPr lang="en-IN" dirty="0"/>
          </a:p>
        </p:txBody>
      </p:sp>
      <p:sp>
        <p:nvSpPr>
          <p:cNvPr id="14" name="TextBox 13">
            <a:extLst>
              <a:ext uri="{FF2B5EF4-FFF2-40B4-BE49-F238E27FC236}">
                <a16:creationId xmlns:a16="http://schemas.microsoft.com/office/drawing/2014/main" id="{74E3AD13-0C19-43FC-5A0E-44EFC64B597E}"/>
              </a:ext>
            </a:extLst>
          </p:cNvPr>
          <p:cNvSpPr txBox="1"/>
          <p:nvPr/>
        </p:nvSpPr>
        <p:spPr>
          <a:xfrm>
            <a:off x="4636476" y="3560254"/>
            <a:ext cx="7362091" cy="3139321"/>
          </a:xfrm>
          <a:prstGeom prst="rect">
            <a:avLst/>
          </a:prstGeom>
          <a:noFill/>
        </p:spPr>
        <p:txBody>
          <a:bodyPr wrap="square">
            <a:spAutoFit/>
          </a:bodyPr>
          <a:lstStyle/>
          <a:p>
            <a:pPr marL="285750" indent="-285750">
              <a:buFont typeface="Arial" panose="020B0604020202020204" pitchFamily="34" charset="0"/>
              <a:buChar char="•"/>
            </a:pPr>
            <a:r>
              <a:rPr lang="en-US" b="1" dirty="0"/>
              <a:t>July 22 (Saturday) - </a:t>
            </a:r>
            <a:r>
              <a:rPr lang="en-US" dirty="0"/>
              <a:t>Content Theme: Employee Spotlight</a:t>
            </a:r>
          </a:p>
          <a:p>
            <a:pPr marL="285750" indent="-285750">
              <a:buFont typeface="Arial" panose="020B0604020202020204" pitchFamily="34" charset="0"/>
              <a:buChar char="•"/>
            </a:pPr>
            <a:r>
              <a:rPr lang="en-US" b="1" dirty="0"/>
              <a:t>Format: </a:t>
            </a:r>
            <a:r>
              <a:rPr lang="en-US" dirty="0"/>
              <a:t>Instagram Stories</a:t>
            </a:r>
          </a:p>
          <a:p>
            <a:pPr marL="285750" indent="-285750">
              <a:buFont typeface="Arial" panose="020B0604020202020204" pitchFamily="34" charset="0"/>
              <a:buChar char="•"/>
            </a:pPr>
            <a:r>
              <a:rPr lang="en-US" b="1" dirty="0"/>
              <a:t>Strategy: </a:t>
            </a:r>
            <a:r>
              <a:rPr lang="en-US" dirty="0"/>
              <a:t>Showcase a day in the life of a Wipro employee.</a:t>
            </a:r>
          </a:p>
          <a:p>
            <a:pPr marL="285750" indent="-285750">
              <a:buFont typeface="Arial" panose="020B0604020202020204" pitchFamily="34" charset="0"/>
              <a:buChar char="•"/>
            </a:pPr>
            <a:r>
              <a:rPr lang="en-US" b="1" dirty="0"/>
              <a:t>Aim: </a:t>
            </a:r>
            <a:r>
              <a:rPr lang="en-US" dirty="0"/>
              <a:t>Humanize the brand and connect with the audience.</a:t>
            </a:r>
          </a:p>
          <a:p>
            <a:endParaRPr lang="en-US" dirty="0"/>
          </a:p>
          <a:p>
            <a:pPr marL="285750" indent="-285750">
              <a:buFont typeface="Arial" panose="020B0604020202020204" pitchFamily="34" charset="0"/>
              <a:buChar char="•"/>
            </a:pPr>
            <a:r>
              <a:rPr lang="en-US" b="1" dirty="0"/>
              <a:t>July 23 (Sunday) - </a:t>
            </a:r>
            <a:r>
              <a:rPr lang="en-US" dirty="0"/>
              <a:t>Content Theme: Thought Leadership</a:t>
            </a:r>
          </a:p>
          <a:p>
            <a:pPr marL="285750" indent="-285750">
              <a:buFont typeface="Arial" panose="020B0604020202020204" pitchFamily="34" charset="0"/>
              <a:buChar char="•"/>
            </a:pPr>
            <a:r>
              <a:rPr lang="en-US" b="1" dirty="0"/>
              <a:t>Format: </a:t>
            </a:r>
            <a:r>
              <a:rPr lang="en-US" dirty="0"/>
              <a:t>Blog Post</a:t>
            </a:r>
          </a:p>
          <a:p>
            <a:pPr marL="285750" indent="-285750">
              <a:buFont typeface="Arial" panose="020B0604020202020204" pitchFamily="34" charset="0"/>
              <a:buChar char="•"/>
            </a:pPr>
            <a:r>
              <a:rPr lang="en-US" b="1" dirty="0"/>
              <a:t>Strategy: </a:t>
            </a:r>
            <a:r>
              <a:rPr lang="en-US" dirty="0"/>
              <a:t>Share insights on AI's role in the future of business.</a:t>
            </a:r>
          </a:p>
          <a:p>
            <a:pPr marL="285750" indent="-285750">
              <a:buFont typeface="Arial" panose="020B0604020202020204" pitchFamily="34" charset="0"/>
              <a:buChar char="•"/>
            </a:pPr>
            <a:r>
              <a:rPr lang="en-US" b="1" dirty="0"/>
              <a:t>Aim: </a:t>
            </a:r>
            <a:r>
              <a:rPr lang="en-US" dirty="0"/>
              <a:t>Establish Wipro as a forward-thinking leader.</a:t>
            </a:r>
          </a:p>
          <a:p>
            <a:endParaRPr lang="en-US" dirty="0"/>
          </a:p>
          <a:p>
            <a:endParaRPr lang="en-IN" dirty="0"/>
          </a:p>
        </p:txBody>
      </p:sp>
    </p:spTree>
    <p:extLst>
      <p:ext uri="{BB962C8B-B14F-4D97-AF65-F5344CB8AC3E}">
        <p14:creationId xmlns:p14="http://schemas.microsoft.com/office/powerpoint/2010/main" val="18135515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E1529-39B2-E1E0-3715-9EB09057BD31}"/>
              </a:ext>
            </a:extLst>
          </p:cNvPr>
          <p:cNvSpPr>
            <a:spLocks noGrp="1"/>
          </p:cNvSpPr>
          <p:nvPr>
            <p:ph type="title"/>
          </p:nvPr>
        </p:nvSpPr>
        <p:spPr>
          <a:xfrm>
            <a:off x="2397372" y="255614"/>
            <a:ext cx="9601196" cy="1303867"/>
          </a:xfrm>
        </p:spPr>
        <p:txBody>
          <a:bodyPr/>
          <a:lstStyle/>
          <a:p>
            <a:pPr algn="l"/>
            <a:r>
              <a:rPr lang="en-IN" sz="3200" b="1" i="0" u="sng" dirty="0">
                <a:solidFill>
                  <a:srgbClr val="2D2828"/>
                </a:solidFill>
                <a:effectLst/>
              </a:rPr>
              <a:t>Content Idea Generation &amp; Strategy</a:t>
            </a:r>
          </a:p>
        </p:txBody>
      </p:sp>
      <p:sp>
        <p:nvSpPr>
          <p:cNvPr id="4" name="Slide Number Placeholder 3">
            <a:extLst>
              <a:ext uri="{FF2B5EF4-FFF2-40B4-BE49-F238E27FC236}">
                <a16:creationId xmlns:a16="http://schemas.microsoft.com/office/drawing/2014/main" id="{49120EC2-F9E8-AD5C-A680-06B98163C003}"/>
              </a:ext>
            </a:extLst>
          </p:cNvPr>
          <p:cNvSpPr>
            <a:spLocks noGrp="1"/>
          </p:cNvSpPr>
          <p:nvPr>
            <p:ph type="sldNum" sz="quarter" idx="12"/>
          </p:nvPr>
        </p:nvSpPr>
        <p:spPr/>
        <p:txBody>
          <a:bodyPr/>
          <a:lstStyle/>
          <a:p>
            <a:fld id="{48F63A3B-78C7-47BE-AE5E-E10140E04643}" type="slidenum">
              <a:rPr lang="en-US" smtClean="0"/>
              <a:pPr/>
              <a:t>43</a:t>
            </a:fld>
            <a:endParaRPr lang="en-US" dirty="0"/>
          </a:p>
        </p:txBody>
      </p:sp>
      <p:sp>
        <p:nvSpPr>
          <p:cNvPr id="6" name="Content Placeholder 5">
            <a:extLst>
              <a:ext uri="{FF2B5EF4-FFF2-40B4-BE49-F238E27FC236}">
                <a16:creationId xmlns:a16="http://schemas.microsoft.com/office/drawing/2014/main" id="{EFAA9377-2041-14CE-002B-BC952108F7C4}"/>
              </a:ext>
            </a:extLst>
          </p:cNvPr>
          <p:cNvSpPr>
            <a:spLocks noGrp="1"/>
          </p:cNvSpPr>
          <p:nvPr>
            <p:ph sz="half" idx="1"/>
          </p:nvPr>
        </p:nvSpPr>
        <p:spPr>
          <a:xfrm>
            <a:off x="812956" y="1351996"/>
            <a:ext cx="10680192" cy="4756704"/>
          </a:xfrm>
        </p:spPr>
        <p:txBody>
          <a:bodyPr>
            <a:normAutofit/>
          </a:bodyPr>
          <a:lstStyle/>
          <a:p>
            <a:pPr marL="0" indent="0">
              <a:buNone/>
            </a:pPr>
            <a:r>
              <a:rPr lang="en-US" sz="2000" i="0" u="sng" dirty="0">
                <a:effectLst/>
                <a:latin typeface="+mj-lt"/>
              </a:rPr>
              <a:t>CREATING A CONTENT CALENDAR FOR THE REMAINING MONTH OF JULY.</a:t>
            </a:r>
          </a:p>
        </p:txBody>
      </p:sp>
      <p:pic>
        <p:nvPicPr>
          <p:cNvPr id="5" name="Picture 4">
            <a:extLst>
              <a:ext uri="{FF2B5EF4-FFF2-40B4-BE49-F238E27FC236}">
                <a16:creationId xmlns:a16="http://schemas.microsoft.com/office/drawing/2014/main" id="{170A3EB2-2EE7-ECBE-D2EA-93C3D96B901C}"/>
              </a:ext>
            </a:extLst>
          </p:cNvPr>
          <p:cNvPicPr>
            <a:picLocks noChangeAspect="1"/>
          </p:cNvPicPr>
          <p:nvPr/>
        </p:nvPicPr>
        <p:blipFill rotWithShape="1">
          <a:blip r:embed="rId2"/>
          <a:srcRect b="17037"/>
          <a:stretch/>
        </p:blipFill>
        <p:spPr>
          <a:xfrm>
            <a:off x="893378" y="1815818"/>
            <a:ext cx="3662678" cy="4292882"/>
          </a:xfrm>
          <a:prstGeom prst="rect">
            <a:avLst/>
          </a:prstGeom>
        </p:spPr>
      </p:pic>
      <p:sp>
        <p:nvSpPr>
          <p:cNvPr id="10" name="TextBox 9">
            <a:extLst>
              <a:ext uri="{FF2B5EF4-FFF2-40B4-BE49-F238E27FC236}">
                <a16:creationId xmlns:a16="http://schemas.microsoft.com/office/drawing/2014/main" id="{9A45CE30-6F05-EF26-AFA8-EE369D243DAE}"/>
              </a:ext>
            </a:extLst>
          </p:cNvPr>
          <p:cNvSpPr txBox="1"/>
          <p:nvPr/>
        </p:nvSpPr>
        <p:spPr>
          <a:xfrm>
            <a:off x="4636477" y="1842252"/>
            <a:ext cx="7555523" cy="1477328"/>
          </a:xfrm>
          <a:prstGeom prst="rect">
            <a:avLst/>
          </a:prstGeom>
          <a:noFill/>
        </p:spPr>
        <p:txBody>
          <a:bodyPr wrap="square">
            <a:spAutoFit/>
          </a:bodyPr>
          <a:lstStyle/>
          <a:p>
            <a:pPr marL="285750" indent="-285750">
              <a:buFont typeface="Arial" panose="020B0604020202020204" pitchFamily="34" charset="0"/>
              <a:buChar char="•"/>
            </a:pPr>
            <a:r>
              <a:rPr lang="en-US" b="1" dirty="0"/>
              <a:t>July 19 (Wednesday) - </a:t>
            </a:r>
            <a:r>
              <a:rPr lang="en-US" dirty="0"/>
              <a:t>Content Theme: Visual Infographic</a:t>
            </a:r>
          </a:p>
          <a:p>
            <a:pPr marL="285750" indent="-285750">
              <a:buFont typeface="Arial" panose="020B0604020202020204" pitchFamily="34" charset="0"/>
              <a:buChar char="•"/>
            </a:pPr>
            <a:r>
              <a:rPr lang="en-US" b="1" dirty="0"/>
              <a:t>Format: </a:t>
            </a:r>
            <a:r>
              <a:rPr lang="en-US" dirty="0"/>
              <a:t>Infographic</a:t>
            </a:r>
          </a:p>
          <a:p>
            <a:pPr marL="285750" indent="-285750">
              <a:buFont typeface="Arial" panose="020B0604020202020204" pitchFamily="34" charset="0"/>
              <a:buChar char="•"/>
            </a:pPr>
            <a:r>
              <a:rPr lang="en-US" b="1" dirty="0"/>
              <a:t>Strategy: </a:t>
            </a:r>
            <a:r>
              <a:rPr lang="en-US" dirty="0"/>
              <a:t>Present the benefits of digital transformation in a visually engaging way.</a:t>
            </a:r>
          </a:p>
          <a:p>
            <a:pPr marL="285750" indent="-285750">
              <a:buFont typeface="Arial" panose="020B0604020202020204" pitchFamily="34" charset="0"/>
              <a:buChar char="•"/>
            </a:pPr>
            <a:r>
              <a:rPr lang="en-US" b="1" dirty="0"/>
              <a:t>Aim: </a:t>
            </a:r>
            <a:r>
              <a:rPr lang="en-US" dirty="0"/>
              <a:t>Share key information in a compelling format.</a:t>
            </a:r>
            <a:endParaRPr lang="en-IN" dirty="0"/>
          </a:p>
        </p:txBody>
      </p:sp>
      <p:sp>
        <p:nvSpPr>
          <p:cNvPr id="14" name="TextBox 13">
            <a:extLst>
              <a:ext uri="{FF2B5EF4-FFF2-40B4-BE49-F238E27FC236}">
                <a16:creationId xmlns:a16="http://schemas.microsoft.com/office/drawing/2014/main" id="{74E3AD13-0C19-43FC-5A0E-44EFC64B597E}"/>
              </a:ext>
            </a:extLst>
          </p:cNvPr>
          <p:cNvSpPr txBox="1"/>
          <p:nvPr/>
        </p:nvSpPr>
        <p:spPr>
          <a:xfrm>
            <a:off x="4636477" y="3579227"/>
            <a:ext cx="6937092" cy="2585323"/>
          </a:xfrm>
          <a:prstGeom prst="rect">
            <a:avLst/>
          </a:prstGeom>
          <a:noFill/>
        </p:spPr>
        <p:txBody>
          <a:bodyPr wrap="square">
            <a:spAutoFit/>
          </a:bodyPr>
          <a:lstStyle/>
          <a:p>
            <a:pPr marL="285750" indent="-285750">
              <a:buFont typeface="Arial" panose="020B0604020202020204" pitchFamily="34" charset="0"/>
              <a:buChar char="•"/>
            </a:pPr>
            <a:r>
              <a:rPr lang="en-US" b="1" dirty="0"/>
              <a:t>July 22 (Saturday) - </a:t>
            </a:r>
            <a:r>
              <a:rPr lang="en-US" dirty="0"/>
              <a:t>Content Theme: Employee Spotlight</a:t>
            </a:r>
          </a:p>
          <a:p>
            <a:pPr marL="285750" indent="-285750">
              <a:buFont typeface="Arial" panose="020B0604020202020204" pitchFamily="34" charset="0"/>
              <a:buChar char="•"/>
            </a:pPr>
            <a:r>
              <a:rPr lang="en-US" b="1" dirty="0"/>
              <a:t>Format: </a:t>
            </a:r>
            <a:r>
              <a:rPr lang="en-US" dirty="0"/>
              <a:t>Instagram Stories</a:t>
            </a:r>
          </a:p>
          <a:p>
            <a:pPr marL="285750" indent="-285750">
              <a:buFont typeface="Arial" panose="020B0604020202020204" pitchFamily="34" charset="0"/>
              <a:buChar char="•"/>
            </a:pPr>
            <a:r>
              <a:rPr lang="en-US" b="1" dirty="0"/>
              <a:t>Strategy: </a:t>
            </a:r>
            <a:r>
              <a:rPr lang="en-US" dirty="0"/>
              <a:t>Showcase a day in the life of a Wipro employee.</a:t>
            </a:r>
          </a:p>
          <a:p>
            <a:pPr marL="285750" indent="-285750">
              <a:buFont typeface="Arial" panose="020B0604020202020204" pitchFamily="34" charset="0"/>
              <a:buChar char="•"/>
            </a:pPr>
            <a:r>
              <a:rPr lang="en-US" b="1" dirty="0"/>
              <a:t>Aim: </a:t>
            </a:r>
            <a:r>
              <a:rPr lang="en-US" dirty="0"/>
              <a:t>Humanize the brand and connect with the audience.</a:t>
            </a:r>
          </a:p>
          <a:p>
            <a:endParaRPr lang="en-US" dirty="0"/>
          </a:p>
          <a:p>
            <a:pPr marL="285750" indent="-285750">
              <a:buFont typeface="Arial" panose="020B0604020202020204" pitchFamily="34" charset="0"/>
              <a:buChar char="•"/>
            </a:pPr>
            <a:r>
              <a:rPr lang="en-US" b="1" dirty="0"/>
              <a:t>July 23 (Sunday) - </a:t>
            </a:r>
            <a:r>
              <a:rPr lang="en-US" dirty="0"/>
              <a:t>Content Theme: Thought Leadership</a:t>
            </a:r>
          </a:p>
          <a:p>
            <a:pPr marL="285750" indent="-285750">
              <a:buFont typeface="Arial" panose="020B0604020202020204" pitchFamily="34" charset="0"/>
              <a:buChar char="•"/>
            </a:pPr>
            <a:r>
              <a:rPr lang="en-US" b="1" dirty="0"/>
              <a:t>Format: </a:t>
            </a:r>
            <a:r>
              <a:rPr lang="en-US" dirty="0"/>
              <a:t>Blog Post</a:t>
            </a:r>
          </a:p>
          <a:p>
            <a:pPr marL="285750" indent="-285750">
              <a:buFont typeface="Arial" panose="020B0604020202020204" pitchFamily="34" charset="0"/>
              <a:buChar char="•"/>
            </a:pPr>
            <a:r>
              <a:rPr lang="en-US" b="1" dirty="0"/>
              <a:t>Strategy: </a:t>
            </a:r>
            <a:r>
              <a:rPr lang="en-US" dirty="0"/>
              <a:t>Share insights on AI's role in the future of business.</a:t>
            </a:r>
          </a:p>
          <a:p>
            <a:pPr marL="285750" indent="-285750">
              <a:buFont typeface="Arial" panose="020B0604020202020204" pitchFamily="34" charset="0"/>
              <a:buChar char="•"/>
            </a:pPr>
            <a:r>
              <a:rPr lang="en-US" b="1" dirty="0"/>
              <a:t>Aim: </a:t>
            </a:r>
            <a:r>
              <a:rPr lang="en-US" dirty="0"/>
              <a:t>Establish Wipro as a forward-thinking leader.</a:t>
            </a:r>
            <a:endParaRPr lang="en-IN" dirty="0"/>
          </a:p>
        </p:txBody>
      </p:sp>
    </p:spTree>
    <p:extLst>
      <p:ext uri="{BB962C8B-B14F-4D97-AF65-F5344CB8AC3E}">
        <p14:creationId xmlns:p14="http://schemas.microsoft.com/office/powerpoint/2010/main" val="18861729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E1529-39B2-E1E0-3715-9EB09057BD31}"/>
              </a:ext>
            </a:extLst>
          </p:cNvPr>
          <p:cNvSpPr>
            <a:spLocks noGrp="1"/>
          </p:cNvSpPr>
          <p:nvPr>
            <p:ph type="title"/>
          </p:nvPr>
        </p:nvSpPr>
        <p:spPr>
          <a:xfrm>
            <a:off x="2397372" y="255614"/>
            <a:ext cx="9601196" cy="1303867"/>
          </a:xfrm>
        </p:spPr>
        <p:txBody>
          <a:bodyPr/>
          <a:lstStyle/>
          <a:p>
            <a:pPr algn="l"/>
            <a:r>
              <a:rPr lang="en-IN" sz="3200" b="1" i="0" u="sng" dirty="0">
                <a:solidFill>
                  <a:srgbClr val="2D2828"/>
                </a:solidFill>
                <a:effectLst/>
              </a:rPr>
              <a:t>Content Idea Generation &amp; Strategy</a:t>
            </a:r>
          </a:p>
        </p:txBody>
      </p:sp>
      <p:sp>
        <p:nvSpPr>
          <p:cNvPr id="4" name="Slide Number Placeholder 3">
            <a:extLst>
              <a:ext uri="{FF2B5EF4-FFF2-40B4-BE49-F238E27FC236}">
                <a16:creationId xmlns:a16="http://schemas.microsoft.com/office/drawing/2014/main" id="{49120EC2-F9E8-AD5C-A680-06B98163C003}"/>
              </a:ext>
            </a:extLst>
          </p:cNvPr>
          <p:cNvSpPr>
            <a:spLocks noGrp="1"/>
          </p:cNvSpPr>
          <p:nvPr>
            <p:ph type="sldNum" sz="quarter" idx="12"/>
          </p:nvPr>
        </p:nvSpPr>
        <p:spPr/>
        <p:txBody>
          <a:bodyPr/>
          <a:lstStyle/>
          <a:p>
            <a:fld id="{48F63A3B-78C7-47BE-AE5E-E10140E04643}" type="slidenum">
              <a:rPr lang="en-US" smtClean="0"/>
              <a:pPr/>
              <a:t>44</a:t>
            </a:fld>
            <a:endParaRPr lang="en-US" dirty="0"/>
          </a:p>
        </p:txBody>
      </p:sp>
      <p:sp>
        <p:nvSpPr>
          <p:cNvPr id="6" name="Content Placeholder 5">
            <a:extLst>
              <a:ext uri="{FF2B5EF4-FFF2-40B4-BE49-F238E27FC236}">
                <a16:creationId xmlns:a16="http://schemas.microsoft.com/office/drawing/2014/main" id="{EFAA9377-2041-14CE-002B-BC952108F7C4}"/>
              </a:ext>
            </a:extLst>
          </p:cNvPr>
          <p:cNvSpPr>
            <a:spLocks noGrp="1"/>
          </p:cNvSpPr>
          <p:nvPr>
            <p:ph sz="half" idx="1"/>
          </p:nvPr>
        </p:nvSpPr>
        <p:spPr>
          <a:xfrm>
            <a:off x="1422556" y="1050648"/>
            <a:ext cx="10680192" cy="4756704"/>
          </a:xfrm>
        </p:spPr>
        <p:txBody>
          <a:bodyPr>
            <a:normAutofit/>
          </a:bodyPr>
          <a:lstStyle/>
          <a:p>
            <a:pPr marL="0" indent="0">
              <a:buNone/>
            </a:pPr>
            <a:r>
              <a:rPr lang="en-US" sz="2000" i="0" u="sng" dirty="0">
                <a:effectLst/>
                <a:latin typeface="+mj-lt"/>
              </a:rPr>
              <a:t>CREATING A CONTENT CALENDAR FOR THE REMAINING MONTH OF JULY.</a:t>
            </a:r>
          </a:p>
        </p:txBody>
      </p:sp>
      <p:pic>
        <p:nvPicPr>
          <p:cNvPr id="5" name="Picture 4">
            <a:extLst>
              <a:ext uri="{FF2B5EF4-FFF2-40B4-BE49-F238E27FC236}">
                <a16:creationId xmlns:a16="http://schemas.microsoft.com/office/drawing/2014/main" id="{170A3EB2-2EE7-ECBE-D2EA-93C3D96B901C}"/>
              </a:ext>
            </a:extLst>
          </p:cNvPr>
          <p:cNvPicPr>
            <a:picLocks noChangeAspect="1"/>
          </p:cNvPicPr>
          <p:nvPr/>
        </p:nvPicPr>
        <p:blipFill rotWithShape="1">
          <a:blip r:embed="rId2"/>
          <a:srcRect b="17037"/>
          <a:stretch/>
        </p:blipFill>
        <p:spPr>
          <a:xfrm>
            <a:off x="893378" y="1815818"/>
            <a:ext cx="3662678" cy="4292882"/>
          </a:xfrm>
          <a:prstGeom prst="rect">
            <a:avLst/>
          </a:prstGeom>
        </p:spPr>
      </p:pic>
      <p:sp>
        <p:nvSpPr>
          <p:cNvPr id="10" name="TextBox 9">
            <a:extLst>
              <a:ext uri="{FF2B5EF4-FFF2-40B4-BE49-F238E27FC236}">
                <a16:creationId xmlns:a16="http://schemas.microsoft.com/office/drawing/2014/main" id="{9A45CE30-6F05-EF26-AFA8-EE369D243DAE}"/>
              </a:ext>
            </a:extLst>
          </p:cNvPr>
          <p:cNvSpPr txBox="1"/>
          <p:nvPr/>
        </p:nvSpPr>
        <p:spPr>
          <a:xfrm>
            <a:off x="4636477" y="1618098"/>
            <a:ext cx="7125217" cy="1477328"/>
          </a:xfrm>
          <a:prstGeom prst="rect">
            <a:avLst/>
          </a:prstGeom>
          <a:noFill/>
        </p:spPr>
        <p:txBody>
          <a:bodyPr wrap="square">
            <a:spAutoFit/>
          </a:bodyPr>
          <a:lstStyle/>
          <a:p>
            <a:pPr marL="285750" indent="-285750">
              <a:buFont typeface="Arial" panose="020B0604020202020204" pitchFamily="34" charset="0"/>
              <a:buChar char="•"/>
            </a:pPr>
            <a:r>
              <a:rPr lang="en-US" b="1" dirty="0"/>
              <a:t>July 24 (Monday) - </a:t>
            </a:r>
            <a:r>
              <a:rPr lang="en-US" dirty="0"/>
              <a:t>Content Theme: Video Highlight</a:t>
            </a:r>
          </a:p>
          <a:p>
            <a:pPr marL="285750" indent="-285750">
              <a:buFont typeface="Arial" panose="020B0604020202020204" pitchFamily="34" charset="0"/>
              <a:buChar char="•"/>
            </a:pPr>
            <a:r>
              <a:rPr lang="en-US" b="1" dirty="0"/>
              <a:t>Format: </a:t>
            </a:r>
            <a:r>
              <a:rPr lang="en-US" dirty="0"/>
              <a:t>Short Video</a:t>
            </a:r>
          </a:p>
          <a:p>
            <a:pPr marL="285750" indent="-285750">
              <a:buFont typeface="Arial" panose="020B0604020202020204" pitchFamily="34" charset="0"/>
              <a:buChar char="•"/>
            </a:pPr>
            <a:r>
              <a:rPr lang="en-US" b="1" dirty="0"/>
              <a:t>Strategy: </a:t>
            </a:r>
            <a:r>
              <a:rPr lang="en-US" dirty="0"/>
              <a:t>Share a brief video on the importance of cybersecurity.</a:t>
            </a:r>
          </a:p>
          <a:p>
            <a:pPr marL="285750" indent="-285750">
              <a:buFont typeface="Arial" panose="020B0604020202020204" pitchFamily="34" charset="0"/>
              <a:buChar char="•"/>
            </a:pPr>
            <a:r>
              <a:rPr lang="en-US" b="1" dirty="0"/>
              <a:t>Aim: </a:t>
            </a:r>
            <a:r>
              <a:rPr lang="en-US" dirty="0"/>
              <a:t>Grab attention and create awareness.</a:t>
            </a:r>
            <a:endParaRPr lang="en-IN" dirty="0"/>
          </a:p>
        </p:txBody>
      </p:sp>
      <p:sp>
        <p:nvSpPr>
          <p:cNvPr id="14" name="TextBox 13">
            <a:extLst>
              <a:ext uri="{FF2B5EF4-FFF2-40B4-BE49-F238E27FC236}">
                <a16:creationId xmlns:a16="http://schemas.microsoft.com/office/drawing/2014/main" id="{74E3AD13-0C19-43FC-5A0E-44EFC64B597E}"/>
              </a:ext>
            </a:extLst>
          </p:cNvPr>
          <p:cNvSpPr txBox="1"/>
          <p:nvPr/>
        </p:nvSpPr>
        <p:spPr>
          <a:xfrm>
            <a:off x="4636476" y="3095426"/>
            <a:ext cx="7555523" cy="3693319"/>
          </a:xfrm>
          <a:prstGeom prst="rect">
            <a:avLst/>
          </a:prstGeom>
          <a:noFill/>
        </p:spPr>
        <p:txBody>
          <a:bodyPr wrap="square">
            <a:spAutoFit/>
          </a:bodyPr>
          <a:lstStyle/>
          <a:p>
            <a:pPr marL="285750" indent="-285750">
              <a:buFont typeface="Arial" panose="020B0604020202020204" pitchFamily="34" charset="0"/>
              <a:buChar char="•"/>
            </a:pPr>
            <a:r>
              <a:rPr lang="en-US" b="1" dirty="0"/>
              <a:t>July 25 (Tuesday) - </a:t>
            </a:r>
            <a:r>
              <a:rPr lang="en-US" dirty="0"/>
              <a:t>Content Theme: Industry Insights</a:t>
            </a:r>
          </a:p>
          <a:p>
            <a:pPr marL="285750" indent="-285750">
              <a:buFont typeface="Arial" panose="020B0604020202020204" pitchFamily="34" charset="0"/>
              <a:buChar char="•"/>
            </a:pPr>
            <a:r>
              <a:rPr lang="en-US" b="1" dirty="0"/>
              <a:t>Format: </a:t>
            </a:r>
            <a:r>
              <a:rPr lang="en-US" dirty="0"/>
              <a:t>Podcast</a:t>
            </a:r>
          </a:p>
          <a:p>
            <a:pPr marL="285750" indent="-285750">
              <a:buFont typeface="Arial" panose="020B0604020202020204" pitchFamily="34" charset="0"/>
              <a:buChar char="•"/>
            </a:pPr>
            <a:r>
              <a:rPr lang="en-US" b="1" dirty="0"/>
              <a:t>Strategy: </a:t>
            </a:r>
            <a:r>
              <a:rPr lang="en-US" dirty="0"/>
              <a:t>Discuss the impact of blockchain in various industries.</a:t>
            </a:r>
          </a:p>
          <a:p>
            <a:pPr marL="285750" indent="-285750">
              <a:buFont typeface="Arial" panose="020B0604020202020204" pitchFamily="34" charset="0"/>
              <a:buChar char="•"/>
            </a:pPr>
            <a:r>
              <a:rPr lang="en-US" b="1" dirty="0"/>
              <a:t>Aim: </a:t>
            </a:r>
            <a:r>
              <a:rPr lang="en-US" dirty="0"/>
              <a:t>Engage with a tech-savvy audience and provide valuable insights.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July 31 (Monday) - </a:t>
            </a:r>
            <a:r>
              <a:rPr lang="en-US" dirty="0"/>
              <a:t>Content Theme: Recap and Call to Action</a:t>
            </a:r>
          </a:p>
          <a:p>
            <a:pPr marL="285750" indent="-285750">
              <a:buFont typeface="Arial" panose="020B0604020202020204" pitchFamily="34" charset="0"/>
              <a:buChar char="•"/>
            </a:pPr>
            <a:r>
              <a:rPr lang="en-US" b="1" dirty="0"/>
              <a:t>Format: </a:t>
            </a:r>
            <a:r>
              <a:rPr lang="en-US" dirty="0"/>
              <a:t>Post with a Recap and CTA</a:t>
            </a:r>
          </a:p>
          <a:p>
            <a:pPr marL="285750" indent="-285750">
              <a:buFont typeface="Arial" panose="020B0604020202020204" pitchFamily="34" charset="0"/>
              <a:buChar char="•"/>
            </a:pPr>
            <a:r>
              <a:rPr lang="en-US" b="1" dirty="0"/>
              <a:t>Strategy: </a:t>
            </a:r>
            <a:r>
              <a:rPr lang="en-US" dirty="0"/>
              <a:t>Summarize key July content and invite engagement.</a:t>
            </a:r>
          </a:p>
          <a:p>
            <a:pPr marL="285750" indent="-285750">
              <a:buFont typeface="Arial" panose="020B0604020202020204" pitchFamily="34" charset="0"/>
              <a:buChar char="•"/>
            </a:pPr>
            <a:r>
              <a:rPr lang="en-US" b="1" dirty="0"/>
              <a:t>Aim: </a:t>
            </a:r>
            <a:r>
              <a:rPr lang="en-US" dirty="0"/>
              <a:t>Encourage audience interaction and discussions.</a:t>
            </a:r>
          </a:p>
          <a:p>
            <a:endParaRPr lang="en-US" dirty="0"/>
          </a:p>
          <a:p>
            <a:endParaRPr lang="en-US" dirty="0"/>
          </a:p>
          <a:p>
            <a:endParaRPr lang="en-IN" dirty="0"/>
          </a:p>
        </p:txBody>
      </p:sp>
    </p:spTree>
    <p:extLst>
      <p:ext uri="{BB962C8B-B14F-4D97-AF65-F5344CB8AC3E}">
        <p14:creationId xmlns:p14="http://schemas.microsoft.com/office/powerpoint/2010/main" val="18363030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E1529-39B2-E1E0-3715-9EB09057BD31}"/>
              </a:ext>
            </a:extLst>
          </p:cNvPr>
          <p:cNvSpPr>
            <a:spLocks noGrp="1"/>
          </p:cNvSpPr>
          <p:nvPr>
            <p:ph type="title"/>
          </p:nvPr>
        </p:nvSpPr>
        <p:spPr>
          <a:xfrm>
            <a:off x="2397372" y="255614"/>
            <a:ext cx="9601196" cy="1303867"/>
          </a:xfrm>
        </p:spPr>
        <p:txBody>
          <a:bodyPr/>
          <a:lstStyle/>
          <a:p>
            <a:pPr algn="l"/>
            <a:r>
              <a:rPr lang="en-IN" sz="3200" b="1" i="0" u="sng" dirty="0">
                <a:solidFill>
                  <a:srgbClr val="2D2828"/>
                </a:solidFill>
                <a:effectLst/>
              </a:rPr>
              <a:t>Content Idea Generation &amp; Strategy</a:t>
            </a:r>
          </a:p>
        </p:txBody>
      </p:sp>
      <p:sp>
        <p:nvSpPr>
          <p:cNvPr id="4" name="Slide Number Placeholder 3">
            <a:extLst>
              <a:ext uri="{FF2B5EF4-FFF2-40B4-BE49-F238E27FC236}">
                <a16:creationId xmlns:a16="http://schemas.microsoft.com/office/drawing/2014/main" id="{49120EC2-F9E8-AD5C-A680-06B98163C003}"/>
              </a:ext>
            </a:extLst>
          </p:cNvPr>
          <p:cNvSpPr>
            <a:spLocks noGrp="1"/>
          </p:cNvSpPr>
          <p:nvPr>
            <p:ph type="sldNum" sz="quarter" idx="12"/>
          </p:nvPr>
        </p:nvSpPr>
        <p:spPr/>
        <p:txBody>
          <a:bodyPr/>
          <a:lstStyle/>
          <a:p>
            <a:fld id="{48F63A3B-78C7-47BE-AE5E-E10140E04643}" type="slidenum">
              <a:rPr lang="en-US" smtClean="0"/>
              <a:pPr/>
              <a:t>45</a:t>
            </a:fld>
            <a:endParaRPr lang="en-US" dirty="0"/>
          </a:p>
        </p:txBody>
      </p:sp>
      <p:sp>
        <p:nvSpPr>
          <p:cNvPr id="6" name="Content Placeholder 5">
            <a:extLst>
              <a:ext uri="{FF2B5EF4-FFF2-40B4-BE49-F238E27FC236}">
                <a16:creationId xmlns:a16="http://schemas.microsoft.com/office/drawing/2014/main" id="{EFAA9377-2041-14CE-002B-BC952108F7C4}"/>
              </a:ext>
            </a:extLst>
          </p:cNvPr>
          <p:cNvSpPr>
            <a:spLocks noGrp="1"/>
          </p:cNvSpPr>
          <p:nvPr>
            <p:ph sz="half" idx="1"/>
          </p:nvPr>
        </p:nvSpPr>
        <p:spPr>
          <a:xfrm>
            <a:off x="812956" y="1351996"/>
            <a:ext cx="10680192" cy="4756704"/>
          </a:xfrm>
        </p:spPr>
        <p:txBody>
          <a:bodyPr>
            <a:normAutofit lnSpcReduction="10000"/>
          </a:bodyPr>
          <a:lstStyle/>
          <a:p>
            <a:pPr marL="0" indent="0">
              <a:buNone/>
            </a:pPr>
            <a:r>
              <a:rPr lang="en-US" sz="2000" b="1" i="0" u="sng" dirty="0">
                <a:effectLst/>
              </a:rPr>
              <a:t>Challenges Encountered:</a:t>
            </a:r>
          </a:p>
          <a:p>
            <a:pPr marL="0" indent="0">
              <a:buNone/>
            </a:pPr>
            <a:r>
              <a:rPr lang="en-US" sz="2400" b="1" i="0" u="sng" dirty="0">
                <a:effectLst/>
              </a:rPr>
              <a:t>Complex Industry Terminology: </a:t>
            </a:r>
            <a:r>
              <a:rPr lang="en-US" sz="2400" i="0" dirty="0">
                <a:effectLst/>
              </a:rPr>
              <a:t>For non-technical audiences, the IT services and consulting sector is filled with technical jargon and acronyms. A big problem was creating informational yet approachable material.</a:t>
            </a:r>
          </a:p>
          <a:p>
            <a:pPr marL="0" indent="0">
              <a:buNone/>
            </a:pPr>
            <a:r>
              <a:rPr lang="en-US" sz="2400" b="1" i="0" u="sng" dirty="0">
                <a:effectLst/>
              </a:rPr>
              <a:t>Rapidly Changing technological environment: </a:t>
            </a:r>
            <a:r>
              <a:rPr lang="en-US" sz="2400" i="0" dirty="0">
                <a:effectLst/>
              </a:rPr>
              <a:t>It was difficult to keep up with the rapidly changing technological environment and translate these trends into useful information.</a:t>
            </a:r>
          </a:p>
          <a:p>
            <a:pPr marL="0" indent="0">
              <a:buNone/>
            </a:pPr>
            <a:r>
              <a:rPr lang="en-US" sz="2400" i="0" dirty="0">
                <a:effectLst/>
              </a:rPr>
              <a:t>Wipro caters to a worldwide clientele with a variety of cultural backgrounds and demands. It took a lot of work to develop audience segmentation and content localization techniques.</a:t>
            </a:r>
            <a:endParaRPr lang="en-US" sz="2400" dirty="0"/>
          </a:p>
          <a:p>
            <a:pPr marL="0" indent="0">
              <a:buNone/>
            </a:pPr>
            <a:r>
              <a:rPr lang="en-US" sz="2400" b="1" i="0" u="sng" dirty="0">
                <a:effectLst/>
              </a:rPr>
              <a:t>Intense Competition: </a:t>
            </a:r>
            <a:r>
              <a:rPr lang="en-US" sz="2400" i="0" dirty="0">
                <a:effectLst/>
              </a:rPr>
              <a:t>Wipro needed to distinguish out and differentiate itself in a crowded market with established companies. </a:t>
            </a:r>
          </a:p>
        </p:txBody>
      </p:sp>
    </p:spTree>
    <p:extLst>
      <p:ext uri="{BB962C8B-B14F-4D97-AF65-F5344CB8AC3E}">
        <p14:creationId xmlns:p14="http://schemas.microsoft.com/office/powerpoint/2010/main" val="32063509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E1529-39B2-E1E0-3715-9EB09057BD31}"/>
              </a:ext>
            </a:extLst>
          </p:cNvPr>
          <p:cNvSpPr>
            <a:spLocks noGrp="1"/>
          </p:cNvSpPr>
          <p:nvPr>
            <p:ph type="title"/>
          </p:nvPr>
        </p:nvSpPr>
        <p:spPr>
          <a:xfrm>
            <a:off x="2397372" y="255614"/>
            <a:ext cx="9601196" cy="1303867"/>
          </a:xfrm>
        </p:spPr>
        <p:txBody>
          <a:bodyPr/>
          <a:lstStyle/>
          <a:p>
            <a:pPr algn="l"/>
            <a:r>
              <a:rPr lang="en-IN" sz="3200" b="1" i="0" u="sng" dirty="0">
                <a:solidFill>
                  <a:srgbClr val="2D2828"/>
                </a:solidFill>
                <a:effectLst/>
              </a:rPr>
              <a:t>Content Idea Generation &amp; Strategy</a:t>
            </a:r>
          </a:p>
        </p:txBody>
      </p:sp>
      <p:sp>
        <p:nvSpPr>
          <p:cNvPr id="4" name="Slide Number Placeholder 3">
            <a:extLst>
              <a:ext uri="{FF2B5EF4-FFF2-40B4-BE49-F238E27FC236}">
                <a16:creationId xmlns:a16="http://schemas.microsoft.com/office/drawing/2014/main" id="{49120EC2-F9E8-AD5C-A680-06B98163C003}"/>
              </a:ext>
            </a:extLst>
          </p:cNvPr>
          <p:cNvSpPr>
            <a:spLocks noGrp="1"/>
          </p:cNvSpPr>
          <p:nvPr>
            <p:ph type="sldNum" sz="quarter" idx="12"/>
          </p:nvPr>
        </p:nvSpPr>
        <p:spPr/>
        <p:txBody>
          <a:bodyPr/>
          <a:lstStyle/>
          <a:p>
            <a:fld id="{48F63A3B-78C7-47BE-AE5E-E10140E04643}" type="slidenum">
              <a:rPr lang="en-US" smtClean="0"/>
              <a:pPr/>
              <a:t>46</a:t>
            </a:fld>
            <a:endParaRPr lang="en-US" dirty="0"/>
          </a:p>
        </p:txBody>
      </p:sp>
      <p:sp>
        <p:nvSpPr>
          <p:cNvPr id="6" name="Content Placeholder 5">
            <a:extLst>
              <a:ext uri="{FF2B5EF4-FFF2-40B4-BE49-F238E27FC236}">
                <a16:creationId xmlns:a16="http://schemas.microsoft.com/office/drawing/2014/main" id="{EFAA9377-2041-14CE-002B-BC952108F7C4}"/>
              </a:ext>
            </a:extLst>
          </p:cNvPr>
          <p:cNvSpPr>
            <a:spLocks noGrp="1"/>
          </p:cNvSpPr>
          <p:nvPr>
            <p:ph sz="half" idx="1"/>
          </p:nvPr>
        </p:nvSpPr>
        <p:spPr>
          <a:xfrm>
            <a:off x="812956" y="1351996"/>
            <a:ext cx="10680192" cy="4756704"/>
          </a:xfrm>
        </p:spPr>
        <p:txBody>
          <a:bodyPr>
            <a:normAutofit/>
          </a:bodyPr>
          <a:lstStyle/>
          <a:p>
            <a:pPr marL="0" indent="0">
              <a:buNone/>
            </a:pPr>
            <a:r>
              <a:rPr lang="en-US" sz="2000" b="1" i="0" u="sng" dirty="0">
                <a:effectLst/>
              </a:rPr>
              <a:t>Lessons Learned:</a:t>
            </a:r>
          </a:p>
          <a:p>
            <a:pPr marL="0" indent="0">
              <a:buNone/>
            </a:pPr>
            <a:r>
              <a:rPr lang="en-US" sz="3000" b="1" i="0" u="sng" dirty="0">
                <a:effectLst/>
              </a:rPr>
              <a:t>Approach that is focused on the audience: </a:t>
            </a:r>
            <a:r>
              <a:rPr lang="en-US" sz="3000" i="0" dirty="0">
                <a:effectLst/>
              </a:rPr>
              <a:t>It is crucial to comprehend the demands, difficulties, and pain points of the target audience. These problems must be addressed through content and marketing initiatives.</a:t>
            </a:r>
          </a:p>
          <a:p>
            <a:pPr marL="0" indent="0">
              <a:buNone/>
            </a:pPr>
            <a:r>
              <a:rPr lang="en-US" sz="3000" b="1" i="0" u="sng" dirty="0">
                <a:effectLst/>
              </a:rPr>
              <a:t>Innovation is Important: </a:t>
            </a:r>
            <a:r>
              <a:rPr lang="en-US" sz="3000" i="0" dirty="0">
                <a:effectLst/>
              </a:rPr>
              <a:t>Not only in the services provided but also in content and marketing strategies, innovation must be welcomed. Wipro may distinguish itself and exhibit thought leadership in the sector by using innovation.</a:t>
            </a:r>
          </a:p>
        </p:txBody>
      </p:sp>
    </p:spTree>
    <p:extLst>
      <p:ext uri="{BB962C8B-B14F-4D97-AF65-F5344CB8AC3E}">
        <p14:creationId xmlns:p14="http://schemas.microsoft.com/office/powerpoint/2010/main" val="38824021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E1529-39B2-E1E0-3715-9EB09057BD31}"/>
              </a:ext>
            </a:extLst>
          </p:cNvPr>
          <p:cNvSpPr>
            <a:spLocks noGrp="1"/>
          </p:cNvSpPr>
          <p:nvPr>
            <p:ph type="title"/>
          </p:nvPr>
        </p:nvSpPr>
        <p:spPr>
          <a:xfrm>
            <a:off x="2397372" y="255614"/>
            <a:ext cx="9601196" cy="1303867"/>
          </a:xfrm>
        </p:spPr>
        <p:txBody>
          <a:bodyPr/>
          <a:lstStyle/>
          <a:p>
            <a:pPr algn="l"/>
            <a:r>
              <a:rPr lang="en-IN" sz="3200" b="1" i="0" u="sng" dirty="0">
                <a:solidFill>
                  <a:srgbClr val="2D2828"/>
                </a:solidFill>
                <a:effectLst/>
              </a:rPr>
              <a:t>Content Idea Generation &amp; Strategy</a:t>
            </a:r>
          </a:p>
        </p:txBody>
      </p:sp>
      <p:sp>
        <p:nvSpPr>
          <p:cNvPr id="4" name="Slide Number Placeholder 3">
            <a:extLst>
              <a:ext uri="{FF2B5EF4-FFF2-40B4-BE49-F238E27FC236}">
                <a16:creationId xmlns:a16="http://schemas.microsoft.com/office/drawing/2014/main" id="{49120EC2-F9E8-AD5C-A680-06B98163C003}"/>
              </a:ext>
            </a:extLst>
          </p:cNvPr>
          <p:cNvSpPr>
            <a:spLocks noGrp="1"/>
          </p:cNvSpPr>
          <p:nvPr>
            <p:ph type="sldNum" sz="quarter" idx="12"/>
          </p:nvPr>
        </p:nvSpPr>
        <p:spPr/>
        <p:txBody>
          <a:bodyPr/>
          <a:lstStyle/>
          <a:p>
            <a:fld id="{48F63A3B-78C7-47BE-AE5E-E10140E04643}" type="slidenum">
              <a:rPr lang="en-US" smtClean="0"/>
              <a:pPr/>
              <a:t>47</a:t>
            </a:fld>
            <a:endParaRPr lang="en-US" dirty="0"/>
          </a:p>
        </p:txBody>
      </p:sp>
      <p:sp>
        <p:nvSpPr>
          <p:cNvPr id="6" name="Content Placeholder 5">
            <a:extLst>
              <a:ext uri="{FF2B5EF4-FFF2-40B4-BE49-F238E27FC236}">
                <a16:creationId xmlns:a16="http://schemas.microsoft.com/office/drawing/2014/main" id="{EFAA9377-2041-14CE-002B-BC952108F7C4}"/>
              </a:ext>
            </a:extLst>
          </p:cNvPr>
          <p:cNvSpPr>
            <a:spLocks noGrp="1"/>
          </p:cNvSpPr>
          <p:nvPr>
            <p:ph sz="half" idx="1"/>
          </p:nvPr>
        </p:nvSpPr>
        <p:spPr>
          <a:xfrm>
            <a:off x="812956" y="1351996"/>
            <a:ext cx="10680192" cy="4756704"/>
          </a:xfrm>
        </p:spPr>
        <p:txBody>
          <a:bodyPr>
            <a:normAutofit/>
          </a:bodyPr>
          <a:lstStyle/>
          <a:p>
            <a:pPr marL="0" indent="0">
              <a:buNone/>
            </a:pPr>
            <a:r>
              <a:rPr lang="en-US" sz="2000" b="1" i="0" u="sng" dirty="0">
                <a:effectLst/>
              </a:rPr>
              <a:t>Lessons Learned:</a:t>
            </a:r>
          </a:p>
          <a:p>
            <a:pPr marL="0" indent="0">
              <a:buNone/>
            </a:pPr>
            <a:r>
              <a:rPr lang="en-US" sz="3000" b="1" i="0" u="sng" dirty="0">
                <a:effectLst/>
              </a:rPr>
              <a:t>Important Is Content Quality: </a:t>
            </a:r>
            <a:r>
              <a:rPr lang="en-US" sz="3000" i="0" dirty="0">
                <a:effectLst/>
              </a:rPr>
              <a:t>It is necessary to provide high-quality, thoroughly researched, and educational information. The audience is engaged and kept reading quality stuff.</a:t>
            </a:r>
          </a:p>
          <a:p>
            <a:pPr marL="0" indent="0">
              <a:buNone/>
            </a:pPr>
            <a:r>
              <a:rPr lang="en-US" sz="3000" b="1" i="0" u="sng" dirty="0">
                <a:effectLst/>
              </a:rPr>
              <a:t>Localization is Important: </a:t>
            </a:r>
            <a:r>
              <a:rPr lang="en-US" sz="3000" i="0" dirty="0">
                <a:effectLst/>
              </a:rPr>
              <a:t>It's crucial to adapt content and marketing tactics to particular locales. Realize that there is no such thing as a one-size-fits-all strategy in a global marketplace.</a:t>
            </a:r>
          </a:p>
        </p:txBody>
      </p:sp>
    </p:spTree>
    <p:extLst>
      <p:ext uri="{BB962C8B-B14F-4D97-AF65-F5344CB8AC3E}">
        <p14:creationId xmlns:p14="http://schemas.microsoft.com/office/powerpoint/2010/main" val="36634572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E1529-39B2-E1E0-3715-9EB09057BD31}"/>
              </a:ext>
            </a:extLst>
          </p:cNvPr>
          <p:cNvSpPr>
            <a:spLocks noGrp="1"/>
          </p:cNvSpPr>
          <p:nvPr>
            <p:ph type="title"/>
          </p:nvPr>
        </p:nvSpPr>
        <p:spPr>
          <a:xfrm>
            <a:off x="3546234" y="255614"/>
            <a:ext cx="9601196" cy="1303867"/>
          </a:xfrm>
        </p:spPr>
        <p:txBody>
          <a:bodyPr/>
          <a:lstStyle/>
          <a:p>
            <a:pPr algn="l"/>
            <a:r>
              <a:rPr lang="en-IN" sz="3200" b="1" u="sng" dirty="0">
                <a:solidFill>
                  <a:srgbClr val="2D2828"/>
                </a:solidFill>
              </a:rPr>
              <a:t>CONTENT CREATION </a:t>
            </a:r>
            <a:endParaRPr lang="en-IN" sz="3200" b="1" i="0" u="sng" dirty="0">
              <a:solidFill>
                <a:srgbClr val="2D2828"/>
              </a:solidFill>
              <a:effectLst/>
            </a:endParaRPr>
          </a:p>
        </p:txBody>
      </p:sp>
      <p:sp>
        <p:nvSpPr>
          <p:cNvPr id="4" name="Slide Number Placeholder 3">
            <a:extLst>
              <a:ext uri="{FF2B5EF4-FFF2-40B4-BE49-F238E27FC236}">
                <a16:creationId xmlns:a16="http://schemas.microsoft.com/office/drawing/2014/main" id="{49120EC2-F9E8-AD5C-A680-06B98163C003}"/>
              </a:ext>
            </a:extLst>
          </p:cNvPr>
          <p:cNvSpPr>
            <a:spLocks noGrp="1"/>
          </p:cNvSpPr>
          <p:nvPr>
            <p:ph type="sldNum" sz="quarter" idx="12"/>
          </p:nvPr>
        </p:nvSpPr>
        <p:spPr/>
        <p:txBody>
          <a:bodyPr/>
          <a:lstStyle/>
          <a:p>
            <a:fld id="{48F63A3B-78C7-47BE-AE5E-E10140E04643}" type="slidenum">
              <a:rPr lang="en-US" smtClean="0"/>
              <a:pPr/>
              <a:t>48</a:t>
            </a:fld>
            <a:endParaRPr lang="en-US" dirty="0"/>
          </a:p>
        </p:txBody>
      </p:sp>
      <p:sp>
        <p:nvSpPr>
          <p:cNvPr id="6" name="Content Placeholder 5">
            <a:extLst>
              <a:ext uri="{FF2B5EF4-FFF2-40B4-BE49-F238E27FC236}">
                <a16:creationId xmlns:a16="http://schemas.microsoft.com/office/drawing/2014/main" id="{EFAA9377-2041-14CE-002B-BC952108F7C4}"/>
              </a:ext>
            </a:extLst>
          </p:cNvPr>
          <p:cNvSpPr>
            <a:spLocks noGrp="1"/>
          </p:cNvSpPr>
          <p:nvPr>
            <p:ph sz="half" idx="1"/>
          </p:nvPr>
        </p:nvSpPr>
        <p:spPr>
          <a:xfrm>
            <a:off x="812956" y="1351996"/>
            <a:ext cx="10680192" cy="4756704"/>
          </a:xfrm>
        </p:spPr>
        <p:txBody>
          <a:bodyPr>
            <a:normAutofit/>
          </a:bodyPr>
          <a:lstStyle/>
          <a:p>
            <a:pPr marL="0" indent="0">
              <a:buNone/>
            </a:pPr>
            <a:r>
              <a:rPr lang="en-US" b="1" i="0" dirty="0">
                <a:effectLst/>
              </a:rPr>
              <a:t>INSTAGRAM STORY AND POST CREATION FOR WIPRO : </a:t>
            </a:r>
          </a:p>
          <a:p>
            <a:pPr marL="0" indent="0">
              <a:buNone/>
            </a:pPr>
            <a:r>
              <a:rPr lang="en-US" dirty="0"/>
              <a:t>HERE IS A REEL THAT WE CREATED ON </a:t>
            </a:r>
            <a:r>
              <a:rPr lang="en-US" sz="2000" b="1" dirty="0"/>
              <a:t>OWN CLICK HERE TO WATCH :</a:t>
            </a:r>
          </a:p>
          <a:p>
            <a:pPr marL="0" indent="0">
              <a:buNone/>
            </a:pPr>
            <a:endParaRPr lang="en-US" sz="2800" dirty="0"/>
          </a:p>
          <a:p>
            <a:pPr marL="0" indent="0">
              <a:buNone/>
            </a:pPr>
            <a:endParaRPr lang="en-US" sz="2800" dirty="0"/>
          </a:p>
          <a:p>
            <a:pPr marL="0" indent="0">
              <a:buNone/>
            </a:pPr>
            <a:r>
              <a:rPr lang="en-US" sz="2800" dirty="0"/>
              <a:t>Post link : https://www.instagram.com/reel/C6OS7j1CQSA/?utm_source=ig_web_copy_link&amp;igsh=MzRlODBiNWFlZA==</a:t>
            </a:r>
          </a:p>
        </p:txBody>
      </p:sp>
    </p:spTree>
    <p:extLst>
      <p:ext uri="{BB962C8B-B14F-4D97-AF65-F5344CB8AC3E}">
        <p14:creationId xmlns:p14="http://schemas.microsoft.com/office/powerpoint/2010/main" val="20208781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E1529-39B2-E1E0-3715-9EB09057BD31}"/>
              </a:ext>
            </a:extLst>
          </p:cNvPr>
          <p:cNvSpPr>
            <a:spLocks noGrp="1"/>
          </p:cNvSpPr>
          <p:nvPr>
            <p:ph type="title"/>
          </p:nvPr>
        </p:nvSpPr>
        <p:spPr>
          <a:xfrm>
            <a:off x="3546234" y="255614"/>
            <a:ext cx="9601196" cy="1303867"/>
          </a:xfrm>
        </p:spPr>
        <p:txBody>
          <a:bodyPr/>
          <a:lstStyle/>
          <a:p>
            <a:pPr algn="l"/>
            <a:r>
              <a:rPr lang="en-IN" sz="3200" b="1" u="sng" dirty="0">
                <a:solidFill>
                  <a:srgbClr val="2D2828"/>
                </a:solidFill>
              </a:rPr>
              <a:t>CONTENT CREATION </a:t>
            </a:r>
            <a:endParaRPr lang="en-IN" sz="3200" b="1" i="0" u="sng" dirty="0">
              <a:solidFill>
                <a:srgbClr val="2D2828"/>
              </a:solidFill>
              <a:effectLst/>
            </a:endParaRPr>
          </a:p>
        </p:txBody>
      </p:sp>
      <p:sp>
        <p:nvSpPr>
          <p:cNvPr id="4" name="Slide Number Placeholder 3">
            <a:extLst>
              <a:ext uri="{FF2B5EF4-FFF2-40B4-BE49-F238E27FC236}">
                <a16:creationId xmlns:a16="http://schemas.microsoft.com/office/drawing/2014/main" id="{49120EC2-F9E8-AD5C-A680-06B98163C003}"/>
              </a:ext>
            </a:extLst>
          </p:cNvPr>
          <p:cNvSpPr>
            <a:spLocks noGrp="1"/>
          </p:cNvSpPr>
          <p:nvPr>
            <p:ph type="sldNum" sz="quarter" idx="12"/>
          </p:nvPr>
        </p:nvSpPr>
        <p:spPr/>
        <p:txBody>
          <a:bodyPr/>
          <a:lstStyle/>
          <a:p>
            <a:fld id="{48F63A3B-78C7-47BE-AE5E-E10140E04643}" type="slidenum">
              <a:rPr lang="en-US" smtClean="0"/>
              <a:pPr/>
              <a:t>49</a:t>
            </a:fld>
            <a:endParaRPr lang="en-US" dirty="0"/>
          </a:p>
        </p:txBody>
      </p:sp>
      <p:sp>
        <p:nvSpPr>
          <p:cNvPr id="6" name="Content Placeholder 5">
            <a:extLst>
              <a:ext uri="{FF2B5EF4-FFF2-40B4-BE49-F238E27FC236}">
                <a16:creationId xmlns:a16="http://schemas.microsoft.com/office/drawing/2014/main" id="{EFAA9377-2041-14CE-002B-BC952108F7C4}"/>
              </a:ext>
            </a:extLst>
          </p:cNvPr>
          <p:cNvSpPr>
            <a:spLocks noGrp="1"/>
          </p:cNvSpPr>
          <p:nvPr>
            <p:ph sz="half" idx="1"/>
          </p:nvPr>
        </p:nvSpPr>
        <p:spPr>
          <a:xfrm>
            <a:off x="812956" y="1351996"/>
            <a:ext cx="10680192" cy="4756704"/>
          </a:xfrm>
        </p:spPr>
        <p:txBody>
          <a:bodyPr>
            <a:normAutofit/>
          </a:bodyPr>
          <a:lstStyle/>
          <a:p>
            <a:pPr marL="0" indent="0">
              <a:buNone/>
            </a:pPr>
            <a:r>
              <a:rPr lang="en-US" b="1" i="0" dirty="0">
                <a:effectLst/>
              </a:rPr>
              <a:t>INSTAGRAM STORY AND POST CREATION FOR WIPRO : </a:t>
            </a:r>
          </a:p>
          <a:p>
            <a:pPr marL="0" indent="0">
              <a:buNone/>
            </a:pPr>
            <a:endParaRPr lang="en-US" sz="2800" dirty="0"/>
          </a:p>
        </p:txBody>
      </p:sp>
      <p:pic>
        <p:nvPicPr>
          <p:cNvPr id="5" name="Picture 4">
            <a:extLst>
              <a:ext uri="{FF2B5EF4-FFF2-40B4-BE49-F238E27FC236}">
                <a16:creationId xmlns:a16="http://schemas.microsoft.com/office/drawing/2014/main" id="{60B6A00B-BAAC-7EAE-9857-B8EFF0AD785C}"/>
              </a:ext>
            </a:extLst>
          </p:cNvPr>
          <p:cNvPicPr>
            <a:picLocks noChangeAspect="1"/>
          </p:cNvPicPr>
          <p:nvPr/>
        </p:nvPicPr>
        <p:blipFill>
          <a:blip r:embed="rId2"/>
          <a:stretch>
            <a:fillRect/>
          </a:stretch>
        </p:blipFill>
        <p:spPr>
          <a:xfrm>
            <a:off x="812956" y="2021804"/>
            <a:ext cx="3624573" cy="362457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3D2EB8A0-CCCF-4F5F-7FBA-4BA03E7CC343}"/>
              </a:ext>
            </a:extLst>
          </p:cNvPr>
          <p:cNvPicPr>
            <a:picLocks noChangeAspect="1"/>
          </p:cNvPicPr>
          <p:nvPr/>
        </p:nvPicPr>
        <p:blipFill>
          <a:blip r:embed="rId3"/>
          <a:stretch>
            <a:fillRect/>
          </a:stretch>
        </p:blipFill>
        <p:spPr>
          <a:xfrm>
            <a:off x="6329514" y="2021804"/>
            <a:ext cx="3624573" cy="362457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78536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98E1D9E8-22CC-BEA4-EBCB-1FEE97495511}"/>
              </a:ext>
            </a:extLst>
          </p:cNvPr>
          <p:cNvSpPr>
            <a:spLocks noGrp="1"/>
          </p:cNvSpPr>
          <p:nvPr>
            <p:ph type="title"/>
          </p:nvPr>
        </p:nvSpPr>
        <p:spPr>
          <a:xfrm>
            <a:off x="542367" y="817066"/>
            <a:ext cx="9601196" cy="2285999"/>
          </a:xfrm>
        </p:spPr>
        <p:txBody>
          <a:bodyPr/>
          <a:lstStyle/>
          <a:p>
            <a:r>
              <a:rPr lang="en-IN" b="1" i="0" u="sng" dirty="0">
                <a:solidFill>
                  <a:srgbClr val="2D2828"/>
                </a:solidFill>
                <a:effectLst/>
                <a:ea typeface="Segoe UI Historic" panose="020B0502040204020203" pitchFamily="34" charset="0"/>
                <a:cs typeface="Segoe UI Historic" panose="020B0502040204020203" pitchFamily="34" charset="0"/>
              </a:rPr>
              <a:t>Research </a:t>
            </a:r>
            <a:r>
              <a:rPr lang="en-IN" b="1" u="sng" dirty="0">
                <a:solidFill>
                  <a:srgbClr val="2D2828"/>
                </a:solidFill>
                <a:ea typeface="Segoe UI Historic" panose="020B0502040204020203" pitchFamily="34" charset="0"/>
                <a:cs typeface="Segoe UI Historic" panose="020B0502040204020203" pitchFamily="34" charset="0"/>
              </a:rPr>
              <a:t>W</a:t>
            </a:r>
            <a:r>
              <a:rPr lang="en-IN" b="1" i="0" u="sng" dirty="0">
                <a:solidFill>
                  <a:srgbClr val="2D2828"/>
                </a:solidFill>
                <a:effectLst/>
                <a:ea typeface="Segoe UI Historic" panose="020B0502040204020203" pitchFamily="34" charset="0"/>
                <a:cs typeface="Segoe UI Historic" panose="020B0502040204020203" pitchFamily="34" charset="0"/>
              </a:rPr>
              <a:t>ipro’s Identity</a:t>
            </a:r>
            <a:endParaRPr lang="en-IN" u="sng" dirty="0">
              <a:ea typeface="Segoe UI Historic" panose="020B0502040204020203" pitchFamily="34" charset="0"/>
              <a:cs typeface="Segoe UI Historic" panose="020B0502040204020203" pitchFamily="34" charset="0"/>
            </a:endParaRPr>
          </a:p>
        </p:txBody>
      </p:sp>
      <p:sp>
        <p:nvSpPr>
          <p:cNvPr id="4" name="Slide Number Placeholder 3">
            <a:extLst>
              <a:ext uri="{FF2B5EF4-FFF2-40B4-BE49-F238E27FC236}">
                <a16:creationId xmlns:a16="http://schemas.microsoft.com/office/drawing/2014/main" id="{BF2B620C-10F7-E3B0-6D0B-EB7B9CDB4888}"/>
              </a:ext>
            </a:extLst>
          </p:cNvPr>
          <p:cNvSpPr>
            <a:spLocks noGrp="1"/>
          </p:cNvSpPr>
          <p:nvPr>
            <p:ph type="sldNum" sz="quarter" idx="12"/>
          </p:nvPr>
        </p:nvSpPr>
        <p:spPr/>
        <p:txBody>
          <a:bodyPr/>
          <a:lstStyle/>
          <a:p>
            <a:fld id="{48F63A3B-78C7-47BE-AE5E-E10140E04643}" type="slidenum">
              <a:rPr lang="en-US" smtClean="0"/>
              <a:pPr/>
              <a:t>5</a:t>
            </a:fld>
            <a:endParaRPr lang="en-US" dirty="0"/>
          </a:p>
        </p:txBody>
      </p:sp>
      <p:sp>
        <p:nvSpPr>
          <p:cNvPr id="52" name="Content Placeholder 51">
            <a:extLst>
              <a:ext uri="{FF2B5EF4-FFF2-40B4-BE49-F238E27FC236}">
                <a16:creationId xmlns:a16="http://schemas.microsoft.com/office/drawing/2014/main" id="{5C5DA0DB-5FA6-AE30-D523-ABCF29BC712D}"/>
              </a:ext>
            </a:extLst>
          </p:cNvPr>
          <p:cNvSpPr>
            <a:spLocks noGrp="1"/>
          </p:cNvSpPr>
          <p:nvPr>
            <p:ph sz="half" idx="1"/>
          </p:nvPr>
        </p:nvSpPr>
        <p:spPr>
          <a:xfrm>
            <a:off x="216406" y="1703294"/>
            <a:ext cx="10680192" cy="4540468"/>
          </a:xfrm>
        </p:spPr>
        <p:txBody>
          <a:bodyPr/>
          <a:lstStyle/>
          <a:p>
            <a:r>
              <a:rPr lang="en-US" sz="3600" b="1" u="sng" dirty="0">
                <a:latin typeface="+mj-lt"/>
                <a:cs typeface="Arial" panose="020B0604020202020204" pitchFamily="34" charset="0"/>
              </a:rPr>
              <a:t>Wipro's Mission: </a:t>
            </a:r>
          </a:p>
          <a:p>
            <a:r>
              <a:rPr lang="en-US" sz="3200" dirty="0">
                <a:cs typeface="Arial" panose="020B0604020202020204" pitchFamily="34" charset="0"/>
              </a:rPr>
              <a:t>Wipro's mission is to be the world's top provider of information technology, consulting, and business process services. </a:t>
            </a:r>
          </a:p>
          <a:p>
            <a:r>
              <a:rPr lang="en-US" sz="3200" dirty="0">
                <a:cs typeface="Arial" panose="020B0604020202020204" pitchFamily="34" charset="0"/>
              </a:rPr>
              <a:t>They intend to use their technology and consulting capabilities to help clients develop their businesses and achieve their objectives.</a:t>
            </a:r>
          </a:p>
          <a:p>
            <a:endParaRPr lang="en-IN" dirty="0">
              <a:latin typeface="+mj-lt"/>
              <a:cs typeface="Arial" panose="020B0604020202020204" pitchFamily="34" charset="0"/>
            </a:endParaRPr>
          </a:p>
        </p:txBody>
      </p:sp>
    </p:spTree>
    <p:extLst>
      <p:ext uri="{BB962C8B-B14F-4D97-AF65-F5344CB8AC3E}">
        <p14:creationId xmlns:p14="http://schemas.microsoft.com/office/powerpoint/2010/main" val="24553476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8EA9A-6186-E894-6409-A9EC4F22880C}"/>
              </a:ext>
            </a:extLst>
          </p:cNvPr>
          <p:cNvSpPr>
            <a:spLocks noGrp="1"/>
          </p:cNvSpPr>
          <p:nvPr>
            <p:ph type="title"/>
          </p:nvPr>
        </p:nvSpPr>
        <p:spPr>
          <a:xfrm>
            <a:off x="2102723" y="537464"/>
            <a:ext cx="10758762" cy="1320800"/>
          </a:xfrm>
        </p:spPr>
        <p:txBody>
          <a:bodyPr/>
          <a:lstStyle/>
          <a:p>
            <a:r>
              <a:rPr lang="en-IN" b="1" i="0" u="sng" dirty="0">
                <a:solidFill>
                  <a:srgbClr val="2D2828"/>
                </a:solidFill>
                <a:effectLst/>
                <a:highlight>
                  <a:srgbClr val="FFFFFF"/>
                </a:highlight>
                <a:latin typeface="Open Sans" panose="020B0606030504020204" pitchFamily="34" charset="0"/>
              </a:rPr>
              <a:t>Social Media Ad Campaigns</a:t>
            </a:r>
            <a:br>
              <a:rPr lang="en-IN" b="1" i="0" u="sng" dirty="0">
                <a:solidFill>
                  <a:srgbClr val="2D2828"/>
                </a:solidFill>
                <a:effectLst/>
                <a:highlight>
                  <a:srgbClr val="FFFFFF"/>
                </a:highlight>
                <a:latin typeface="Open Sans" panose="020B0606030504020204" pitchFamily="34" charset="0"/>
              </a:rPr>
            </a:br>
            <a:br>
              <a:rPr lang="en-IN" u="sng" dirty="0"/>
            </a:br>
            <a:endParaRPr lang="en-IN" u="sng" dirty="0"/>
          </a:p>
        </p:txBody>
      </p:sp>
      <p:sp>
        <p:nvSpPr>
          <p:cNvPr id="3" name="Footer Placeholder 2">
            <a:extLst>
              <a:ext uri="{FF2B5EF4-FFF2-40B4-BE49-F238E27FC236}">
                <a16:creationId xmlns:a16="http://schemas.microsoft.com/office/drawing/2014/main" id="{B76DDC64-D77D-FBE2-F135-8962A513CBBF}"/>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19DB0A85-C7C2-C25C-2380-2674C37D5092}"/>
              </a:ext>
            </a:extLst>
          </p:cNvPr>
          <p:cNvSpPr>
            <a:spLocks noGrp="1"/>
          </p:cNvSpPr>
          <p:nvPr>
            <p:ph type="sldNum" sz="quarter" idx="12"/>
          </p:nvPr>
        </p:nvSpPr>
        <p:spPr/>
        <p:txBody>
          <a:bodyPr/>
          <a:lstStyle/>
          <a:p>
            <a:fld id="{48F63A3B-78C7-47BE-AE5E-E10140E04643}" type="slidenum">
              <a:rPr lang="en-US" smtClean="0"/>
              <a:pPr/>
              <a:t>50</a:t>
            </a:fld>
            <a:endParaRPr lang="en-US" dirty="0"/>
          </a:p>
        </p:txBody>
      </p:sp>
      <p:sp>
        <p:nvSpPr>
          <p:cNvPr id="5" name="Content Placeholder 4">
            <a:extLst>
              <a:ext uri="{FF2B5EF4-FFF2-40B4-BE49-F238E27FC236}">
                <a16:creationId xmlns:a16="http://schemas.microsoft.com/office/drawing/2014/main" id="{2C24B310-0C87-D096-E17A-0D3543E829EF}"/>
              </a:ext>
            </a:extLst>
          </p:cNvPr>
          <p:cNvSpPr>
            <a:spLocks noGrp="1"/>
          </p:cNvSpPr>
          <p:nvPr>
            <p:ph sz="half" idx="1"/>
          </p:nvPr>
        </p:nvSpPr>
        <p:spPr>
          <a:xfrm>
            <a:off x="755903" y="1676400"/>
            <a:ext cx="9333373" cy="5441576"/>
          </a:xfrm>
        </p:spPr>
        <p:txBody>
          <a:bodyPr/>
          <a:lstStyle/>
          <a:p>
            <a:r>
              <a:rPr lang="en-US" u="sng" dirty="0"/>
              <a:t>Ad Campaign 1: Brand Awareness</a:t>
            </a:r>
          </a:p>
          <a:p>
            <a:endParaRPr lang="en-US" dirty="0"/>
          </a:p>
          <a:p>
            <a:r>
              <a:rPr lang="en-US" dirty="0"/>
              <a:t>Goal: Make more people aware of Wipro's IT services in North America.</a:t>
            </a:r>
          </a:p>
          <a:p>
            <a:r>
              <a:rPr lang="en-US" dirty="0"/>
              <a:t>Target Audience: Mid-level executives and IT decision-makers in companies with 100-500 employees in finance, healthcare, and manufacturing sectors, aged 25-55, located in North America, interested in technology and business innovation, and actively engage with tech content.</a:t>
            </a:r>
          </a:p>
          <a:p>
            <a:r>
              <a:rPr lang="en-US" dirty="0"/>
              <a:t>Ad: Show a picture of a diverse team working on a tech project with Wipro's logo, saying, "Empower your business with Wipro's IT solutions. Learn More!" with a "Discover More" button.</a:t>
            </a:r>
            <a:endParaRPr lang="en-IN" dirty="0"/>
          </a:p>
        </p:txBody>
      </p:sp>
    </p:spTree>
    <p:extLst>
      <p:ext uri="{BB962C8B-B14F-4D97-AF65-F5344CB8AC3E}">
        <p14:creationId xmlns:p14="http://schemas.microsoft.com/office/powerpoint/2010/main" val="34400485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4E097-849B-64B5-186C-F0EDB42E4E19}"/>
              </a:ext>
            </a:extLst>
          </p:cNvPr>
          <p:cNvSpPr>
            <a:spLocks noGrp="1"/>
          </p:cNvSpPr>
          <p:nvPr>
            <p:ph type="title"/>
          </p:nvPr>
        </p:nvSpPr>
        <p:spPr>
          <a:xfrm>
            <a:off x="2676612" y="427607"/>
            <a:ext cx="8596668" cy="1320800"/>
          </a:xfrm>
        </p:spPr>
        <p:txBody>
          <a:bodyPr>
            <a:normAutofit fontScale="90000"/>
          </a:bodyPr>
          <a:lstStyle/>
          <a:p>
            <a:r>
              <a:rPr lang="en-IN" b="1" i="0" u="sng" dirty="0">
                <a:solidFill>
                  <a:srgbClr val="2D2828"/>
                </a:solidFill>
                <a:effectLst/>
                <a:highlight>
                  <a:srgbClr val="FFFFFF"/>
                </a:highlight>
                <a:latin typeface="Open Sans" panose="020B0606030504020204" pitchFamily="34" charset="0"/>
              </a:rPr>
              <a:t>Social Media Ad Campaigns</a:t>
            </a:r>
            <a:br>
              <a:rPr lang="en-IN" b="1" i="0" u="sng" dirty="0">
                <a:solidFill>
                  <a:srgbClr val="2D2828"/>
                </a:solidFill>
                <a:effectLst/>
                <a:highlight>
                  <a:srgbClr val="FFFFFF"/>
                </a:highlight>
                <a:latin typeface="Open Sans" panose="020B0606030504020204" pitchFamily="34" charset="0"/>
              </a:rPr>
            </a:br>
            <a:br>
              <a:rPr lang="en-IN" u="sng" dirty="0"/>
            </a:br>
            <a:endParaRPr lang="en-IN" dirty="0"/>
          </a:p>
        </p:txBody>
      </p:sp>
      <p:sp>
        <p:nvSpPr>
          <p:cNvPr id="3" name="Content Placeholder 2">
            <a:extLst>
              <a:ext uri="{FF2B5EF4-FFF2-40B4-BE49-F238E27FC236}">
                <a16:creationId xmlns:a16="http://schemas.microsoft.com/office/drawing/2014/main" id="{7B8573F7-EFE9-4E80-16CC-E2E061C1FB5A}"/>
              </a:ext>
            </a:extLst>
          </p:cNvPr>
          <p:cNvSpPr>
            <a:spLocks noGrp="1"/>
          </p:cNvSpPr>
          <p:nvPr>
            <p:ph idx="1"/>
          </p:nvPr>
        </p:nvSpPr>
        <p:spPr>
          <a:xfrm>
            <a:off x="677334" y="1434353"/>
            <a:ext cx="8596668" cy="4607009"/>
          </a:xfrm>
        </p:spPr>
        <p:txBody>
          <a:bodyPr/>
          <a:lstStyle/>
          <a:p>
            <a:r>
              <a:rPr lang="en-US" u="sng" dirty="0"/>
              <a:t>Ad Campaign 2: Driving Website Traffic</a:t>
            </a:r>
          </a:p>
          <a:p>
            <a:endParaRPr lang="en-US" dirty="0"/>
          </a:p>
          <a:p>
            <a:r>
              <a:rPr lang="en-US" dirty="0"/>
              <a:t>Goal: Get people to visit Wipro's latest cybersecurity whitepaper.</a:t>
            </a:r>
          </a:p>
          <a:p>
            <a:r>
              <a:rPr lang="en-US" dirty="0"/>
              <a:t>Target Audience: Executives, IT managers, and cybersecurity professionals in large companies globally, aged 30-60, interested in cybersecurity, tech trends, and business growth, and frequently visit cybersecurity websites or attend tech conferences.</a:t>
            </a:r>
          </a:p>
          <a:p>
            <a:r>
              <a:rPr lang="en-US" dirty="0"/>
              <a:t>Ad: Display a graphic with cybersecurity stats and Wipro's solution, saying, "Protect your business with Wipro's cybersecurity solutions. Download our whitepaper now!" with a "Download Now" button.</a:t>
            </a:r>
            <a:endParaRPr lang="en-IN" dirty="0"/>
          </a:p>
        </p:txBody>
      </p:sp>
      <p:sp>
        <p:nvSpPr>
          <p:cNvPr id="4" name="Date Placeholder 3">
            <a:extLst>
              <a:ext uri="{FF2B5EF4-FFF2-40B4-BE49-F238E27FC236}">
                <a16:creationId xmlns:a16="http://schemas.microsoft.com/office/drawing/2014/main" id="{17DC2998-5DD7-5BC7-407C-ACFD81184FF5}"/>
              </a:ext>
            </a:extLst>
          </p:cNvPr>
          <p:cNvSpPr>
            <a:spLocks noGrp="1"/>
          </p:cNvSpPr>
          <p:nvPr>
            <p:ph type="dt" sz="half" idx="10"/>
          </p:nvPr>
        </p:nvSpPr>
        <p:spPr/>
        <p:txBody>
          <a:bodyPr/>
          <a:lstStyle/>
          <a:p>
            <a:fld id="{421164B1-FBFC-4A8A-BA63-D6C7078CE671}" type="datetime1">
              <a:rPr lang="en-US" smtClean="0"/>
              <a:t>4/28/2024</a:t>
            </a:fld>
            <a:endParaRPr lang="en-US" dirty="0"/>
          </a:p>
        </p:txBody>
      </p:sp>
      <p:sp>
        <p:nvSpPr>
          <p:cNvPr id="5" name="Footer Placeholder 4">
            <a:extLst>
              <a:ext uri="{FF2B5EF4-FFF2-40B4-BE49-F238E27FC236}">
                <a16:creationId xmlns:a16="http://schemas.microsoft.com/office/drawing/2014/main" id="{A61C0C83-70C7-DB62-7E0E-060EA2F76440}"/>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E4CA0919-56C9-A190-32A1-0305F8640712}"/>
              </a:ext>
            </a:extLst>
          </p:cNvPr>
          <p:cNvSpPr>
            <a:spLocks noGrp="1"/>
          </p:cNvSpPr>
          <p:nvPr>
            <p:ph type="sldNum" sz="quarter" idx="12"/>
          </p:nvPr>
        </p:nvSpPr>
        <p:spPr/>
        <p:txBody>
          <a:bodyPr/>
          <a:lstStyle/>
          <a:p>
            <a:fld id="{48F63A3B-78C7-47BE-AE5E-E10140E04643}" type="slidenum">
              <a:rPr lang="en-US" smtClean="0"/>
              <a:pPr/>
              <a:t>51</a:t>
            </a:fld>
            <a:endParaRPr lang="en-US" dirty="0"/>
          </a:p>
        </p:txBody>
      </p:sp>
    </p:spTree>
    <p:extLst>
      <p:ext uri="{BB962C8B-B14F-4D97-AF65-F5344CB8AC3E}">
        <p14:creationId xmlns:p14="http://schemas.microsoft.com/office/powerpoint/2010/main" val="25861565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21BF1-5D1A-C986-C4EB-5F671D3EF09D}"/>
              </a:ext>
            </a:extLst>
          </p:cNvPr>
          <p:cNvSpPr>
            <a:spLocks noGrp="1"/>
          </p:cNvSpPr>
          <p:nvPr>
            <p:ph type="title"/>
          </p:nvPr>
        </p:nvSpPr>
        <p:spPr>
          <a:xfrm>
            <a:off x="2613711" y="474664"/>
            <a:ext cx="8596668" cy="1320800"/>
          </a:xfrm>
        </p:spPr>
        <p:txBody>
          <a:bodyPr>
            <a:normAutofit fontScale="90000"/>
          </a:bodyPr>
          <a:lstStyle/>
          <a:p>
            <a:r>
              <a:rPr lang="en-IN" b="1" i="0" u="sng" dirty="0">
                <a:solidFill>
                  <a:srgbClr val="2D2828"/>
                </a:solidFill>
                <a:effectLst/>
                <a:highlight>
                  <a:srgbClr val="FFFFFF"/>
                </a:highlight>
                <a:latin typeface="Open Sans" panose="020B0606030504020204" pitchFamily="34" charset="0"/>
              </a:rPr>
              <a:t>Social Media Ad Campaigns</a:t>
            </a:r>
            <a:br>
              <a:rPr lang="en-IN" b="1" i="0" u="sng" dirty="0">
                <a:solidFill>
                  <a:srgbClr val="2D2828"/>
                </a:solidFill>
                <a:effectLst/>
                <a:highlight>
                  <a:srgbClr val="FFFFFF"/>
                </a:highlight>
                <a:latin typeface="Open Sans" panose="020B0606030504020204" pitchFamily="34" charset="0"/>
              </a:rPr>
            </a:br>
            <a:br>
              <a:rPr lang="en-IN" u="sng" dirty="0"/>
            </a:br>
            <a:endParaRPr lang="en-IN" dirty="0"/>
          </a:p>
        </p:txBody>
      </p:sp>
      <p:sp>
        <p:nvSpPr>
          <p:cNvPr id="4" name="Date Placeholder 3">
            <a:extLst>
              <a:ext uri="{FF2B5EF4-FFF2-40B4-BE49-F238E27FC236}">
                <a16:creationId xmlns:a16="http://schemas.microsoft.com/office/drawing/2014/main" id="{49890C79-C2A5-1599-B2FC-2E53CAED1203}"/>
              </a:ext>
            </a:extLst>
          </p:cNvPr>
          <p:cNvSpPr>
            <a:spLocks noGrp="1"/>
          </p:cNvSpPr>
          <p:nvPr>
            <p:ph type="dt" sz="half" idx="10"/>
          </p:nvPr>
        </p:nvSpPr>
        <p:spPr/>
        <p:txBody>
          <a:bodyPr/>
          <a:lstStyle/>
          <a:p>
            <a:fld id="{782C71A3-AC08-4110-8831-C6F999475780}" type="datetime1">
              <a:rPr lang="en-US" smtClean="0"/>
              <a:t>4/28/2024</a:t>
            </a:fld>
            <a:endParaRPr lang="en-US" dirty="0"/>
          </a:p>
        </p:txBody>
      </p:sp>
      <p:sp>
        <p:nvSpPr>
          <p:cNvPr id="5" name="Footer Placeholder 4">
            <a:extLst>
              <a:ext uri="{FF2B5EF4-FFF2-40B4-BE49-F238E27FC236}">
                <a16:creationId xmlns:a16="http://schemas.microsoft.com/office/drawing/2014/main" id="{F404A283-CB91-EFDA-09AB-C822CE6B4429}"/>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63FE1975-1F30-1327-24DA-480680DBBE53}"/>
              </a:ext>
            </a:extLst>
          </p:cNvPr>
          <p:cNvSpPr>
            <a:spLocks noGrp="1"/>
          </p:cNvSpPr>
          <p:nvPr>
            <p:ph type="sldNum" sz="quarter" idx="12"/>
          </p:nvPr>
        </p:nvSpPr>
        <p:spPr/>
        <p:txBody>
          <a:bodyPr/>
          <a:lstStyle/>
          <a:p>
            <a:fld id="{48F63A3B-78C7-47BE-AE5E-E10140E04643}" type="slidenum">
              <a:rPr lang="en-US" smtClean="0"/>
              <a:pPr/>
              <a:t>52</a:t>
            </a:fld>
            <a:endParaRPr lang="en-US" dirty="0"/>
          </a:p>
        </p:txBody>
      </p:sp>
      <p:sp>
        <p:nvSpPr>
          <p:cNvPr id="12" name="Rectangle 6">
            <a:extLst>
              <a:ext uri="{FF2B5EF4-FFF2-40B4-BE49-F238E27FC236}">
                <a16:creationId xmlns:a16="http://schemas.microsoft.com/office/drawing/2014/main" id="{F43A9D9F-D6C5-E2BF-89C8-BC6D23C4FB5E}"/>
              </a:ext>
            </a:extLst>
          </p:cNvPr>
          <p:cNvSpPr>
            <a:spLocks noChangeArrowheads="1"/>
          </p:cNvSpPr>
          <p:nvPr/>
        </p:nvSpPr>
        <p:spPr bwMode="auto">
          <a:xfrm>
            <a:off x="0" y="0"/>
            <a:ext cx="1543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5">
            <a:extLst>
              <a:ext uri="{FF2B5EF4-FFF2-40B4-BE49-F238E27FC236}">
                <a16:creationId xmlns:a16="http://schemas.microsoft.com/office/drawing/2014/main" id="{CE342A9F-740C-DE0B-9792-E513A80A28F3}"/>
              </a:ext>
            </a:extLst>
          </p:cNvPr>
          <p:cNvSpPr>
            <a:spLocks noGrp="1" noChangeArrowheads="1"/>
          </p:cNvSpPr>
          <p:nvPr>
            <p:ph idx="1"/>
          </p:nvPr>
        </p:nvSpPr>
        <p:spPr bwMode="auto">
          <a:xfrm>
            <a:off x="771525" y="1428195"/>
            <a:ext cx="9043807" cy="400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98375" rIns="9144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sng" strike="noStrike" cap="none" normalizeH="0" baseline="0" dirty="0">
                <a:ln>
                  <a:noFill/>
                </a:ln>
                <a:solidFill>
                  <a:schemeClr val="tx1"/>
                </a:solidFill>
                <a:effectLst/>
                <a:latin typeface="Arial" panose="020B0604020202020204" pitchFamily="34" charset="0"/>
              </a:rPr>
              <a:t>Ad Campaign 3: Generating Leads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Goal</a:t>
            </a:r>
            <a:r>
              <a:rPr kumimoji="0" lang="en-US" altLang="en-US" sz="1800" b="0" i="0" u="none" strike="noStrike" cap="none" normalizeH="0" baseline="0" dirty="0">
                <a:ln>
                  <a:noFill/>
                </a:ln>
                <a:solidFill>
                  <a:schemeClr val="tx1"/>
                </a:solidFill>
                <a:effectLst/>
                <a:latin typeface="Arial" panose="020B0604020202020204" pitchFamily="34" charset="0"/>
              </a:rPr>
              <a:t>: Collect leads for Wipro's cloud migration services in Europe.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Target Audience</a:t>
            </a:r>
            <a:r>
              <a:rPr kumimoji="0" lang="en-US" altLang="en-US" sz="1800" b="0" i="0" u="none" strike="noStrike" cap="none" normalizeH="0" baseline="0" dirty="0">
                <a:ln>
                  <a:noFill/>
                </a:ln>
                <a:solidFill>
                  <a:schemeClr val="tx1"/>
                </a:solidFill>
                <a:effectLst/>
                <a:latin typeface="Arial" panose="020B0604020202020204" pitchFamily="34" charset="0"/>
              </a:rPr>
              <a:t>: Business owners, CEOs, and IT managers in small to medium-sized businesses across Europe, aged 25-55, interested in cloud computing, business efficiency, and cost reduction, and actively search for cloud migration solutions and engage with tech forums or industry leaders.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Ad</a:t>
            </a:r>
            <a:r>
              <a:rPr kumimoji="0" lang="en-US" altLang="en-US" sz="1800" b="0" i="0" u="none" strike="noStrike" cap="none" normalizeH="0" baseline="0" dirty="0">
                <a:ln>
                  <a:noFill/>
                </a:ln>
                <a:solidFill>
                  <a:schemeClr val="tx1"/>
                </a:solidFill>
                <a:effectLst/>
                <a:latin typeface="Arial" panose="020B0604020202020204" pitchFamily="34" charset="0"/>
              </a:rPr>
              <a:t>: Feature an animated video showing the benefits of cloud migration, saying, "Unlock the power of the cloud with Wipro's services. Grow your business today!" with a "Get Started" button.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293242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6FAE5-0BDB-6465-0EC2-B8D7CBDDBB87}"/>
              </a:ext>
            </a:extLst>
          </p:cNvPr>
          <p:cNvSpPr>
            <a:spLocks noGrp="1"/>
          </p:cNvSpPr>
          <p:nvPr>
            <p:ph type="title"/>
          </p:nvPr>
        </p:nvSpPr>
        <p:spPr>
          <a:xfrm>
            <a:off x="3362768" y="474664"/>
            <a:ext cx="8596668" cy="1320800"/>
          </a:xfrm>
        </p:spPr>
        <p:txBody>
          <a:bodyPr/>
          <a:lstStyle/>
          <a:p>
            <a:r>
              <a:rPr lang="en-IN" u="sng" dirty="0"/>
              <a:t>Email Ad Campaign </a:t>
            </a:r>
          </a:p>
        </p:txBody>
      </p:sp>
      <p:sp>
        <p:nvSpPr>
          <p:cNvPr id="3" name="Content Placeholder 2">
            <a:extLst>
              <a:ext uri="{FF2B5EF4-FFF2-40B4-BE49-F238E27FC236}">
                <a16:creationId xmlns:a16="http://schemas.microsoft.com/office/drawing/2014/main" id="{12BEA30A-1732-2F54-0399-4C1FCE670E02}"/>
              </a:ext>
            </a:extLst>
          </p:cNvPr>
          <p:cNvSpPr>
            <a:spLocks noGrp="1"/>
          </p:cNvSpPr>
          <p:nvPr>
            <p:ph idx="1"/>
          </p:nvPr>
        </p:nvSpPr>
        <p:spPr>
          <a:xfrm>
            <a:off x="677333" y="1181764"/>
            <a:ext cx="9126423" cy="5201572"/>
          </a:xfrm>
        </p:spPr>
        <p:txBody>
          <a:bodyPr>
            <a:normAutofit fontScale="92500" lnSpcReduction="20000"/>
          </a:bodyPr>
          <a:lstStyle/>
          <a:p>
            <a:pPr marL="0" indent="0">
              <a:buNone/>
            </a:pPr>
            <a:r>
              <a:rPr lang="en-US" sz="1600" dirty="0">
                <a:latin typeface="Arial Rounded MT Bold" panose="020F0704030504030204" pitchFamily="34" charset="0"/>
              </a:rPr>
              <a:t>Email Ad Campaign 1: Brand Awareness</a:t>
            </a:r>
          </a:p>
          <a:p>
            <a:pPr marL="0" indent="0">
              <a:buNone/>
            </a:pPr>
            <a:endParaRPr lang="en-US" sz="1600" dirty="0">
              <a:latin typeface="Arial Rounded MT Bold" panose="020F0704030504030204" pitchFamily="34" charset="0"/>
            </a:endParaRPr>
          </a:p>
          <a:p>
            <a:pPr marL="0" indent="0">
              <a:buNone/>
            </a:pPr>
            <a:r>
              <a:rPr lang="en-US" sz="1600" dirty="0">
                <a:latin typeface="Arial Rounded MT Bold" panose="020F0704030504030204" pitchFamily="34" charset="0"/>
              </a:rPr>
              <a:t>Subject: Discover Wipro's Tech Solutions!</a:t>
            </a:r>
          </a:p>
          <a:p>
            <a:pPr marL="0" indent="0">
              <a:buNone/>
            </a:pPr>
            <a:endParaRPr lang="en-US" sz="1600" dirty="0">
              <a:latin typeface="Arial Rounded MT Bold" panose="020F0704030504030204" pitchFamily="34" charset="0"/>
            </a:endParaRPr>
          </a:p>
          <a:p>
            <a:pPr marL="0" indent="0">
              <a:buNone/>
            </a:pPr>
            <a:r>
              <a:rPr lang="en-US" sz="1600" dirty="0">
                <a:latin typeface="Arial Rounded MT Bold" panose="020F0704030504030204" pitchFamily="34" charset="0"/>
              </a:rPr>
              <a:t>Hi there,</a:t>
            </a:r>
          </a:p>
          <a:p>
            <a:pPr marL="0" indent="0">
              <a:buNone/>
            </a:pPr>
            <a:endParaRPr lang="en-US" sz="1600" dirty="0">
              <a:latin typeface="Arial Rounded MT Bold" panose="020F0704030504030204" pitchFamily="34" charset="0"/>
            </a:endParaRPr>
          </a:p>
          <a:p>
            <a:pPr marL="0" indent="0">
              <a:buNone/>
            </a:pPr>
            <a:r>
              <a:rPr lang="en-US" sz="1600" dirty="0">
                <a:latin typeface="Arial Rounded MT Bold" panose="020F0704030504030204" pitchFamily="34" charset="0"/>
              </a:rPr>
              <a:t>Looking to boost your business with top-notch technology? Meet Wipro!</a:t>
            </a:r>
          </a:p>
          <a:p>
            <a:pPr marL="0" indent="0">
              <a:buNone/>
            </a:pPr>
            <a:endParaRPr lang="en-US" sz="1600" dirty="0">
              <a:latin typeface="Arial Rounded MT Bold" panose="020F0704030504030204" pitchFamily="34" charset="0"/>
            </a:endParaRPr>
          </a:p>
          <a:p>
            <a:pPr marL="0" indent="0">
              <a:buNone/>
            </a:pPr>
            <a:r>
              <a:rPr lang="en-US" sz="1600" dirty="0">
                <a:latin typeface="Arial Rounded MT Bold" panose="020F0704030504030204" pitchFamily="34" charset="0"/>
              </a:rPr>
              <a:t>We're experts in IT and digital stuff, here to make your business shine. From cloud tech to cybersecurity, we've got you covered. Join thousands of happy customers who trust Wipro to keep their businesses cutting-edge.</a:t>
            </a:r>
          </a:p>
          <a:p>
            <a:pPr marL="0" indent="0">
              <a:buNone/>
            </a:pPr>
            <a:endParaRPr lang="en-US" sz="1600" dirty="0">
              <a:latin typeface="Arial Rounded MT Bold" panose="020F0704030504030204" pitchFamily="34" charset="0"/>
            </a:endParaRPr>
          </a:p>
          <a:p>
            <a:pPr marL="0" indent="0">
              <a:buNone/>
            </a:pPr>
            <a:r>
              <a:rPr lang="en-US" sz="1600" dirty="0">
                <a:latin typeface="Arial Rounded MT Bold" panose="020F0704030504030204" pitchFamily="34" charset="0"/>
              </a:rPr>
              <a:t>Check us out on social media for the latest tech trends!</a:t>
            </a:r>
          </a:p>
          <a:p>
            <a:pPr marL="0" indent="0">
              <a:buNone/>
            </a:pPr>
            <a:endParaRPr lang="en-US" sz="1600" dirty="0">
              <a:latin typeface="Arial Rounded MT Bold" panose="020F0704030504030204" pitchFamily="34" charset="0"/>
            </a:endParaRPr>
          </a:p>
          <a:p>
            <a:pPr marL="0" indent="0">
              <a:buNone/>
            </a:pPr>
            <a:r>
              <a:rPr lang="en-US" sz="1600" dirty="0">
                <a:latin typeface="Arial Rounded MT Bold" panose="020F0704030504030204" pitchFamily="34" charset="0"/>
              </a:rPr>
              <a:t>Thanks,</a:t>
            </a:r>
          </a:p>
          <a:p>
            <a:pPr marL="0" indent="0">
              <a:buNone/>
            </a:pPr>
            <a:r>
              <a:rPr lang="en-US" sz="1600" dirty="0">
                <a:latin typeface="Arial Rounded MT Bold" panose="020F0704030504030204" pitchFamily="34" charset="0"/>
              </a:rPr>
              <a:t>[Your Name]</a:t>
            </a:r>
          </a:p>
          <a:p>
            <a:pPr marL="0" indent="0">
              <a:buNone/>
            </a:pPr>
            <a:r>
              <a:rPr lang="en-US" sz="1600" dirty="0">
                <a:latin typeface="Arial Rounded MT Bold" panose="020F0704030504030204" pitchFamily="34" charset="0"/>
              </a:rPr>
              <a:t>Wipro</a:t>
            </a:r>
          </a:p>
          <a:p>
            <a:pPr marL="0" indent="0">
              <a:buNone/>
            </a:pPr>
            <a:endParaRPr lang="en-IN" sz="1600" dirty="0"/>
          </a:p>
        </p:txBody>
      </p:sp>
      <p:sp>
        <p:nvSpPr>
          <p:cNvPr id="4" name="Date Placeholder 3">
            <a:extLst>
              <a:ext uri="{FF2B5EF4-FFF2-40B4-BE49-F238E27FC236}">
                <a16:creationId xmlns:a16="http://schemas.microsoft.com/office/drawing/2014/main" id="{FF7D6798-F111-22CB-462A-A12B3E04E059}"/>
              </a:ext>
            </a:extLst>
          </p:cNvPr>
          <p:cNvSpPr>
            <a:spLocks noGrp="1"/>
          </p:cNvSpPr>
          <p:nvPr>
            <p:ph type="dt" sz="half" idx="10"/>
          </p:nvPr>
        </p:nvSpPr>
        <p:spPr/>
        <p:txBody>
          <a:bodyPr/>
          <a:lstStyle/>
          <a:p>
            <a:fld id="{52764BB5-6594-47C8-91BD-F40B1D499C75}" type="datetime1">
              <a:rPr lang="en-US" smtClean="0"/>
              <a:t>4/28/2024</a:t>
            </a:fld>
            <a:endParaRPr lang="en-US" dirty="0"/>
          </a:p>
        </p:txBody>
      </p:sp>
      <p:sp>
        <p:nvSpPr>
          <p:cNvPr id="6" name="Slide Number Placeholder 5">
            <a:extLst>
              <a:ext uri="{FF2B5EF4-FFF2-40B4-BE49-F238E27FC236}">
                <a16:creationId xmlns:a16="http://schemas.microsoft.com/office/drawing/2014/main" id="{9D5CBB80-533E-1BAA-9DF4-CA8894B8770F}"/>
              </a:ext>
            </a:extLst>
          </p:cNvPr>
          <p:cNvSpPr>
            <a:spLocks noGrp="1"/>
          </p:cNvSpPr>
          <p:nvPr>
            <p:ph type="sldNum" sz="quarter" idx="12"/>
          </p:nvPr>
        </p:nvSpPr>
        <p:spPr/>
        <p:txBody>
          <a:bodyPr/>
          <a:lstStyle/>
          <a:p>
            <a:fld id="{48F63A3B-78C7-47BE-AE5E-E10140E04643}" type="slidenum">
              <a:rPr lang="en-US" smtClean="0"/>
              <a:pPr/>
              <a:t>53</a:t>
            </a:fld>
            <a:endParaRPr lang="en-US" dirty="0"/>
          </a:p>
        </p:txBody>
      </p:sp>
    </p:spTree>
    <p:extLst>
      <p:ext uri="{BB962C8B-B14F-4D97-AF65-F5344CB8AC3E}">
        <p14:creationId xmlns:p14="http://schemas.microsoft.com/office/powerpoint/2010/main" val="31039660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176801-9B76-9320-BA72-653EEC813F81}"/>
              </a:ext>
            </a:extLst>
          </p:cNvPr>
          <p:cNvSpPr>
            <a:spLocks noGrp="1"/>
          </p:cNvSpPr>
          <p:nvPr>
            <p:ph type="dt" sz="half" idx="10"/>
          </p:nvPr>
        </p:nvSpPr>
        <p:spPr/>
        <p:txBody>
          <a:bodyPr/>
          <a:lstStyle/>
          <a:p>
            <a:fld id="{052EBD4A-F14B-49EA-BF40-5EF322C0BDA2}" type="datetime1">
              <a:rPr lang="en-US" smtClean="0"/>
              <a:t>4/28/2024</a:t>
            </a:fld>
            <a:endParaRPr lang="en-US" dirty="0"/>
          </a:p>
        </p:txBody>
      </p:sp>
      <p:sp>
        <p:nvSpPr>
          <p:cNvPr id="3" name="Footer Placeholder 2">
            <a:extLst>
              <a:ext uri="{FF2B5EF4-FFF2-40B4-BE49-F238E27FC236}">
                <a16:creationId xmlns:a16="http://schemas.microsoft.com/office/drawing/2014/main" id="{D32A7AA1-E067-18D8-7ADF-4D2994C90EB0}"/>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3C465263-EE4C-870F-EBD1-4898EACA666D}"/>
              </a:ext>
            </a:extLst>
          </p:cNvPr>
          <p:cNvSpPr>
            <a:spLocks noGrp="1"/>
          </p:cNvSpPr>
          <p:nvPr>
            <p:ph type="sldNum" sz="quarter" idx="12"/>
          </p:nvPr>
        </p:nvSpPr>
        <p:spPr/>
        <p:txBody>
          <a:bodyPr/>
          <a:lstStyle/>
          <a:p>
            <a:fld id="{48F63A3B-78C7-47BE-AE5E-E10140E04643}" type="slidenum">
              <a:rPr lang="en-US" smtClean="0"/>
              <a:pPr/>
              <a:t>54</a:t>
            </a:fld>
            <a:endParaRPr lang="en-US" dirty="0"/>
          </a:p>
        </p:txBody>
      </p:sp>
      <p:sp>
        <p:nvSpPr>
          <p:cNvPr id="8" name="TextBox 7">
            <a:extLst>
              <a:ext uri="{FF2B5EF4-FFF2-40B4-BE49-F238E27FC236}">
                <a16:creationId xmlns:a16="http://schemas.microsoft.com/office/drawing/2014/main" id="{E48115A4-2C26-62C0-815C-4A047D34DF6F}"/>
              </a:ext>
            </a:extLst>
          </p:cNvPr>
          <p:cNvSpPr txBox="1"/>
          <p:nvPr/>
        </p:nvSpPr>
        <p:spPr>
          <a:xfrm>
            <a:off x="1585733" y="1574157"/>
            <a:ext cx="8829338" cy="3139321"/>
          </a:xfrm>
          <a:prstGeom prst="rect">
            <a:avLst/>
          </a:prstGeom>
          <a:noFill/>
        </p:spPr>
        <p:txBody>
          <a:bodyPr wrap="square">
            <a:spAutoFit/>
          </a:bodyPr>
          <a:lstStyle/>
          <a:p>
            <a:pPr marL="285750" indent="-285750">
              <a:buFont typeface="Arial" panose="020B0604020202020204" pitchFamily="34" charset="0"/>
              <a:buChar char="•"/>
            </a:pPr>
            <a:r>
              <a:rPr lang="en-US" b="1" u="sng" dirty="0"/>
              <a:t>Email List: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Current customers interested in tech.</a:t>
            </a:r>
          </a:p>
          <a:p>
            <a:pPr marL="285750" indent="-285750">
              <a:buFont typeface="Arial" panose="020B0604020202020204" pitchFamily="34" charset="0"/>
              <a:buChar char="•"/>
            </a:pPr>
            <a:r>
              <a:rPr lang="en-US" dirty="0"/>
              <a:t>People who checked out Wipro's website.</a:t>
            </a:r>
          </a:p>
          <a:p>
            <a:pPr marL="285750" indent="-285750">
              <a:buFont typeface="Arial" panose="020B0604020202020204" pitchFamily="34" charset="0"/>
              <a:buChar char="•"/>
            </a:pPr>
            <a:r>
              <a:rPr lang="en-US" dirty="0"/>
              <a:t>Folks into tech events or webinars.</a:t>
            </a:r>
          </a:p>
          <a:p>
            <a:endParaRPr lang="en-US" b="1" u="sng" dirty="0"/>
          </a:p>
          <a:p>
            <a:pPr marL="285750" indent="-285750">
              <a:buFont typeface="Arial" panose="020B0604020202020204" pitchFamily="34" charset="0"/>
              <a:buChar char="•"/>
            </a:pPr>
            <a:r>
              <a:rPr lang="en-US" b="1" u="sng" dirty="0"/>
              <a:t>Measure Performance: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Check how many people opened the email.</a:t>
            </a:r>
          </a:p>
          <a:p>
            <a:pPr marL="285750" indent="-285750">
              <a:buFont typeface="Arial" panose="020B0604020202020204" pitchFamily="34" charset="0"/>
              <a:buChar char="•"/>
            </a:pPr>
            <a:r>
              <a:rPr lang="en-US" dirty="0"/>
              <a:t>See who clicked on links to learn more.</a:t>
            </a:r>
          </a:p>
          <a:p>
            <a:pPr marL="285750" indent="-285750">
              <a:buFont typeface="Arial" panose="020B0604020202020204" pitchFamily="34" charset="0"/>
              <a:buChar char="•"/>
            </a:pPr>
            <a:r>
              <a:rPr lang="en-US" dirty="0"/>
              <a:t>Track website visits from the email.</a:t>
            </a:r>
            <a:endParaRPr lang="en-IN" dirty="0"/>
          </a:p>
        </p:txBody>
      </p:sp>
    </p:spTree>
    <p:extLst>
      <p:ext uri="{BB962C8B-B14F-4D97-AF65-F5344CB8AC3E}">
        <p14:creationId xmlns:p14="http://schemas.microsoft.com/office/powerpoint/2010/main" val="2837367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6FAE5-0BDB-6465-0EC2-B8D7CBDDBB87}"/>
              </a:ext>
            </a:extLst>
          </p:cNvPr>
          <p:cNvSpPr>
            <a:spLocks noGrp="1"/>
          </p:cNvSpPr>
          <p:nvPr>
            <p:ph type="title"/>
          </p:nvPr>
        </p:nvSpPr>
        <p:spPr>
          <a:xfrm>
            <a:off x="3362768" y="474664"/>
            <a:ext cx="8596668" cy="1320800"/>
          </a:xfrm>
        </p:spPr>
        <p:txBody>
          <a:bodyPr/>
          <a:lstStyle/>
          <a:p>
            <a:r>
              <a:rPr lang="en-IN" u="sng" dirty="0"/>
              <a:t>Email Ad Campaign </a:t>
            </a:r>
          </a:p>
        </p:txBody>
      </p:sp>
      <p:sp>
        <p:nvSpPr>
          <p:cNvPr id="3" name="Content Placeholder 2">
            <a:extLst>
              <a:ext uri="{FF2B5EF4-FFF2-40B4-BE49-F238E27FC236}">
                <a16:creationId xmlns:a16="http://schemas.microsoft.com/office/drawing/2014/main" id="{12BEA30A-1732-2F54-0399-4C1FCE670E02}"/>
              </a:ext>
            </a:extLst>
          </p:cNvPr>
          <p:cNvSpPr>
            <a:spLocks noGrp="1"/>
          </p:cNvSpPr>
          <p:nvPr>
            <p:ph idx="1"/>
          </p:nvPr>
        </p:nvSpPr>
        <p:spPr>
          <a:xfrm>
            <a:off x="677333" y="1181764"/>
            <a:ext cx="9126423" cy="5201572"/>
          </a:xfrm>
        </p:spPr>
        <p:txBody>
          <a:bodyPr>
            <a:normAutofit fontScale="92500" lnSpcReduction="10000"/>
          </a:bodyPr>
          <a:lstStyle/>
          <a:p>
            <a:pPr marL="0" indent="0">
              <a:buNone/>
            </a:pPr>
            <a:r>
              <a:rPr lang="en-US" sz="1600" dirty="0">
                <a:latin typeface="Arial Rounded MT Bold" panose="020F0704030504030204" pitchFamily="34" charset="0"/>
              </a:rPr>
              <a:t>Email Ad Campaign 2: Generating Leads</a:t>
            </a:r>
          </a:p>
          <a:p>
            <a:pPr marL="0" indent="0">
              <a:buNone/>
            </a:pPr>
            <a:endParaRPr lang="en-US" sz="1600" dirty="0">
              <a:latin typeface="Arial Rounded MT Bold" panose="020F0704030504030204" pitchFamily="34" charset="0"/>
            </a:endParaRPr>
          </a:p>
          <a:p>
            <a:pPr marL="0" indent="0">
              <a:buNone/>
            </a:pPr>
            <a:r>
              <a:rPr lang="en-US" sz="1600" dirty="0">
                <a:latin typeface="Arial Rounded MT Bold" panose="020F0704030504030204" pitchFamily="34" charset="0"/>
              </a:rPr>
              <a:t>Subject: Get Expert Help from Wipro!</a:t>
            </a:r>
          </a:p>
          <a:p>
            <a:pPr marL="0" indent="0">
              <a:buNone/>
            </a:pPr>
            <a:endParaRPr lang="en-US" sz="1600" dirty="0">
              <a:latin typeface="Arial Rounded MT Bold" panose="020F0704030504030204" pitchFamily="34" charset="0"/>
            </a:endParaRPr>
          </a:p>
          <a:p>
            <a:pPr marL="0" indent="0">
              <a:buNone/>
            </a:pPr>
            <a:r>
              <a:rPr lang="en-US" sz="1600" dirty="0">
                <a:latin typeface="Arial Rounded MT Bold" panose="020F0704030504030204" pitchFamily="34" charset="0"/>
              </a:rPr>
              <a:t>Hi,</a:t>
            </a:r>
          </a:p>
          <a:p>
            <a:pPr marL="0" indent="0">
              <a:buNone/>
            </a:pPr>
            <a:endParaRPr lang="en-US" sz="1600" dirty="0">
              <a:latin typeface="Arial Rounded MT Bold" panose="020F0704030504030204" pitchFamily="34" charset="0"/>
            </a:endParaRPr>
          </a:p>
          <a:p>
            <a:pPr marL="0" indent="0">
              <a:buNone/>
            </a:pPr>
            <a:r>
              <a:rPr lang="en-US" sz="1600" dirty="0">
                <a:latin typeface="Arial Rounded MT Bold" panose="020F0704030504030204" pitchFamily="34" charset="0"/>
              </a:rPr>
              <a:t>Ready to supercharge your business? Let Wipro lend a hand!</a:t>
            </a:r>
          </a:p>
          <a:p>
            <a:pPr marL="0" indent="0">
              <a:buNone/>
            </a:pPr>
            <a:endParaRPr lang="en-US" sz="1600" dirty="0">
              <a:latin typeface="Arial Rounded MT Bold" panose="020F0704030504030204" pitchFamily="34" charset="0"/>
            </a:endParaRPr>
          </a:p>
          <a:p>
            <a:pPr marL="0" indent="0">
              <a:buNone/>
            </a:pPr>
            <a:r>
              <a:rPr lang="en-US" sz="1600" dirty="0">
                <a:latin typeface="Arial Rounded MT Bold" panose="020F0704030504030204" pitchFamily="34" charset="0"/>
              </a:rPr>
              <a:t>We've got years of experience and tons of smart solutions. Need to move to the cloud? Want top-notch cybersecurity? We've got you covered! Book a free chat with our experts today.</a:t>
            </a:r>
          </a:p>
          <a:p>
            <a:pPr marL="0" indent="0">
              <a:buNone/>
            </a:pPr>
            <a:endParaRPr lang="en-US" sz="1600" dirty="0">
              <a:latin typeface="Arial Rounded MT Bold" panose="020F0704030504030204" pitchFamily="34" charset="0"/>
            </a:endParaRPr>
          </a:p>
          <a:p>
            <a:pPr marL="0" indent="0">
              <a:buNone/>
            </a:pPr>
            <a:r>
              <a:rPr lang="en-US" sz="1600" dirty="0">
                <a:latin typeface="Arial Rounded MT Bold" panose="020F0704030504030204" pitchFamily="34" charset="0"/>
              </a:rPr>
              <a:t>Just hit reply or visit our website to schedule your chat.</a:t>
            </a:r>
          </a:p>
          <a:p>
            <a:pPr marL="0" indent="0">
              <a:buNone/>
            </a:pPr>
            <a:endParaRPr lang="en-US" sz="1600" dirty="0">
              <a:latin typeface="Arial Rounded MT Bold" panose="020F0704030504030204" pitchFamily="34" charset="0"/>
            </a:endParaRPr>
          </a:p>
          <a:p>
            <a:pPr marL="0" indent="0">
              <a:buNone/>
            </a:pPr>
            <a:r>
              <a:rPr lang="en-US" sz="1600" dirty="0">
                <a:latin typeface="Arial Rounded MT Bold" panose="020F0704030504030204" pitchFamily="34" charset="0"/>
              </a:rPr>
              <a:t>Thanks,</a:t>
            </a:r>
          </a:p>
          <a:p>
            <a:pPr marL="0" indent="0">
              <a:buNone/>
            </a:pPr>
            <a:r>
              <a:rPr lang="en-US" sz="1600" dirty="0">
                <a:latin typeface="Arial Rounded MT Bold" panose="020F0704030504030204" pitchFamily="34" charset="0"/>
              </a:rPr>
              <a:t>[Your Name]</a:t>
            </a:r>
          </a:p>
          <a:p>
            <a:pPr marL="0" indent="0">
              <a:buNone/>
            </a:pPr>
            <a:r>
              <a:rPr lang="en-US" sz="1600" dirty="0">
                <a:latin typeface="Arial Rounded MT Bold" panose="020F0704030504030204" pitchFamily="34" charset="0"/>
              </a:rPr>
              <a:t>Wipro</a:t>
            </a:r>
            <a:endParaRPr lang="en-IN" sz="1600" dirty="0"/>
          </a:p>
        </p:txBody>
      </p:sp>
      <p:sp>
        <p:nvSpPr>
          <p:cNvPr id="4" name="Date Placeholder 3">
            <a:extLst>
              <a:ext uri="{FF2B5EF4-FFF2-40B4-BE49-F238E27FC236}">
                <a16:creationId xmlns:a16="http://schemas.microsoft.com/office/drawing/2014/main" id="{FF7D6798-F111-22CB-462A-A12B3E04E059}"/>
              </a:ext>
            </a:extLst>
          </p:cNvPr>
          <p:cNvSpPr>
            <a:spLocks noGrp="1"/>
          </p:cNvSpPr>
          <p:nvPr>
            <p:ph type="dt" sz="half" idx="10"/>
          </p:nvPr>
        </p:nvSpPr>
        <p:spPr/>
        <p:txBody>
          <a:bodyPr/>
          <a:lstStyle/>
          <a:p>
            <a:fld id="{52764BB5-6594-47C8-91BD-F40B1D499C75}" type="datetime1">
              <a:rPr lang="en-US" smtClean="0"/>
              <a:t>4/28/2024</a:t>
            </a:fld>
            <a:endParaRPr lang="en-US" dirty="0"/>
          </a:p>
        </p:txBody>
      </p:sp>
      <p:sp>
        <p:nvSpPr>
          <p:cNvPr id="6" name="Slide Number Placeholder 5">
            <a:extLst>
              <a:ext uri="{FF2B5EF4-FFF2-40B4-BE49-F238E27FC236}">
                <a16:creationId xmlns:a16="http://schemas.microsoft.com/office/drawing/2014/main" id="{9D5CBB80-533E-1BAA-9DF4-CA8894B8770F}"/>
              </a:ext>
            </a:extLst>
          </p:cNvPr>
          <p:cNvSpPr>
            <a:spLocks noGrp="1"/>
          </p:cNvSpPr>
          <p:nvPr>
            <p:ph type="sldNum" sz="quarter" idx="12"/>
          </p:nvPr>
        </p:nvSpPr>
        <p:spPr/>
        <p:txBody>
          <a:bodyPr/>
          <a:lstStyle/>
          <a:p>
            <a:fld id="{48F63A3B-78C7-47BE-AE5E-E10140E04643}" type="slidenum">
              <a:rPr lang="en-US" smtClean="0"/>
              <a:pPr/>
              <a:t>55</a:t>
            </a:fld>
            <a:endParaRPr lang="en-US" dirty="0"/>
          </a:p>
        </p:txBody>
      </p:sp>
    </p:spTree>
    <p:extLst>
      <p:ext uri="{BB962C8B-B14F-4D97-AF65-F5344CB8AC3E}">
        <p14:creationId xmlns:p14="http://schemas.microsoft.com/office/powerpoint/2010/main" val="42844584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176801-9B76-9320-BA72-653EEC813F81}"/>
              </a:ext>
            </a:extLst>
          </p:cNvPr>
          <p:cNvSpPr>
            <a:spLocks noGrp="1"/>
          </p:cNvSpPr>
          <p:nvPr>
            <p:ph type="dt" sz="half" idx="10"/>
          </p:nvPr>
        </p:nvSpPr>
        <p:spPr/>
        <p:txBody>
          <a:bodyPr/>
          <a:lstStyle/>
          <a:p>
            <a:fld id="{052EBD4A-F14B-49EA-BF40-5EF322C0BDA2}" type="datetime1">
              <a:rPr lang="en-US" smtClean="0"/>
              <a:t>4/28/2024</a:t>
            </a:fld>
            <a:endParaRPr lang="en-US" dirty="0"/>
          </a:p>
        </p:txBody>
      </p:sp>
      <p:sp>
        <p:nvSpPr>
          <p:cNvPr id="3" name="Footer Placeholder 2">
            <a:extLst>
              <a:ext uri="{FF2B5EF4-FFF2-40B4-BE49-F238E27FC236}">
                <a16:creationId xmlns:a16="http://schemas.microsoft.com/office/drawing/2014/main" id="{D32A7AA1-E067-18D8-7ADF-4D2994C90EB0}"/>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3C465263-EE4C-870F-EBD1-4898EACA666D}"/>
              </a:ext>
            </a:extLst>
          </p:cNvPr>
          <p:cNvSpPr>
            <a:spLocks noGrp="1"/>
          </p:cNvSpPr>
          <p:nvPr>
            <p:ph type="sldNum" sz="quarter" idx="12"/>
          </p:nvPr>
        </p:nvSpPr>
        <p:spPr/>
        <p:txBody>
          <a:bodyPr/>
          <a:lstStyle/>
          <a:p>
            <a:fld id="{48F63A3B-78C7-47BE-AE5E-E10140E04643}" type="slidenum">
              <a:rPr lang="en-US" smtClean="0"/>
              <a:pPr/>
              <a:t>56</a:t>
            </a:fld>
            <a:endParaRPr lang="en-US" dirty="0"/>
          </a:p>
        </p:txBody>
      </p:sp>
      <p:sp>
        <p:nvSpPr>
          <p:cNvPr id="8" name="TextBox 7">
            <a:extLst>
              <a:ext uri="{FF2B5EF4-FFF2-40B4-BE49-F238E27FC236}">
                <a16:creationId xmlns:a16="http://schemas.microsoft.com/office/drawing/2014/main" id="{E48115A4-2C26-62C0-815C-4A047D34DF6F}"/>
              </a:ext>
            </a:extLst>
          </p:cNvPr>
          <p:cNvSpPr txBox="1"/>
          <p:nvPr/>
        </p:nvSpPr>
        <p:spPr>
          <a:xfrm>
            <a:off x="1585733" y="1574157"/>
            <a:ext cx="8829338" cy="3139321"/>
          </a:xfrm>
          <a:prstGeom prst="rect">
            <a:avLst/>
          </a:prstGeom>
          <a:noFill/>
        </p:spPr>
        <p:txBody>
          <a:bodyPr wrap="square">
            <a:spAutoFit/>
          </a:bodyPr>
          <a:lstStyle/>
          <a:p>
            <a:pPr marL="285750" indent="-285750">
              <a:buFont typeface="Arial" panose="020B0604020202020204" pitchFamily="34" charset="0"/>
              <a:buChar char="•"/>
            </a:pPr>
            <a:r>
              <a:rPr lang="en-US" b="1" u="sng" dirty="0"/>
              <a:t>Email List: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Leads from past campaigns.</a:t>
            </a:r>
          </a:p>
          <a:p>
            <a:pPr marL="285750" indent="-285750">
              <a:buFont typeface="Arial" panose="020B0604020202020204" pitchFamily="34" charset="0"/>
              <a:buChar char="•"/>
            </a:pPr>
            <a:r>
              <a:rPr lang="en-US" dirty="0"/>
              <a:t>People interested in specific services.</a:t>
            </a:r>
          </a:p>
          <a:p>
            <a:pPr marL="285750" indent="-285750">
              <a:buFont typeface="Arial" panose="020B0604020202020204" pitchFamily="34" charset="0"/>
              <a:buChar char="•"/>
            </a:pPr>
            <a:r>
              <a:rPr lang="en-US" dirty="0"/>
              <a:t>Attendees of Wipro's events.</a:t>
            </a:r>
          </a:p>
          <a:p>
            <a:pPr marL="285750" indent="-285750">
              <a:buFont typeface="Arial" panose="020B0604020202020204" pitchFamily="34" charset="0"/>
              <a:buChar char="•"/>
            </a:pPr>
            <a:endParaRPr lang="en-US" b="1" u="sng" dirty="0"/>
          </a:p>
          <a:p>
            <a:pPr marL="285750" indent="-285750">
              <a:buFont typeface="Arial" panose="020B0604020202020204" pitchFamily="34" charset="0"/>
              <a:buChar char="•"/>
            </a:pPr>
            <a:r>
              <a:rPr lang="en-US" b="1" u="sng" dirty="0"/>
              <a:t>Measure Performance: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Count how many people book chats.</a:t>
            </a:r>
          </a:p>
          <a:p>
            <a:pPr marL="285750" indent="-285750">
              <a:buFont typeface="Arial" panose="020B0604020202020204" pitchFamily="34" charset="0"/>
              <a:buChar char="•"/>
            </a:pPr>
            <a:r>
              <a:rPr lang="en-US" dirty="0"/>
              <a:t>Keep an eye on replies to the email.</a:t>
            </a:r>
          </a:p>
          <a:p>
            <a:pPr marL="285750" indent="-285750">
              <a:buFont typeface="Arial" panose="020B0604020202020204" pitchFamily="34" charset="0"/>
              <a:buChar char="•"/>
            </a:pPr>
            <a:r>
              <a:rPr lang="en-US" dirty="0"/>
              <a:t>See how many new clients come from the campaign.</a:t>
            </a:r>
            <a:endParaRPr lang="en-IN" dirty="0"/>
          </a:p>
        </p:txBody>
      </p:sp>
    </p:spTree>
    <p:extLst>
      <p:ext uri="{BB962C8B-B14F-4D97-AF65-F5344CB8AC3E}">
        <p14:creationId xmlns:p14="http://schemas.microsoft.com/office/powerpoint/2010/main" val="10276802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E1529-39B2-E1E0-3715-9EB09057BD31}"/>
              </a:ext>
            </a:extLst>
          </p:cNvPr>
          <p:cNvSpPr>
            <a:spLocks noGrp="1"/>
          </p:cNvSpPr>
          <p:nvPr>
            <p:ph type="title"/>
          </p:nvPr>
        </p:nvSpPr>
        <p:spPr>
          <a:xfrm>
            <a:off x="3546234" y="255614"/>
            <a:ext cx="9601196" cy="1303867"/>
          </a:xfrm>
        </p:spPr>
        <p:txBody>
          <a:bodyPr/>
          <a:lstStyle/>
          <a:p>
            <a:pPr algn="l"/>
            <a:r>
              <a:rPr lang="en-IN" sz="3200" b="1" u="sng" dirty="0">
                <a:solidFill>
                  <a:srgbClr val="2D2828"/>
                </a:solidFill>
              </a:rPr>
              <a:t>CONTENT CREATION </a:t>
            </a:r>
            <a:endParaRPr lang="en-IN" sz="3200" b="1" i="0" u="sng" dirty="0">
              <a:solidFill>
                <a:srgbClr val="2D2828"/>
              </a:solidFill>
              <a:effectLst/>
            </a:endParaRPr>
          </a:p>
        </p:txBody>
      </p:sp>
      <p:sp>
        <p:nvSpPr>
          <p:cNvPr id="4" name="Slide Number Placeholder 3">
            <a:extLst>
              <a:ext uri="{FF2B5EF4-FFF2-40B4-BE49-F238E27FC236}">
                <a16:creationId xmlns:a16="http://schemas.microsoft.com/office/drawing/2014/main" id="{49120EC2-F9E8-AD5C-A680-06B98163C003}"/>
              </a:ext>
            </a:extLst>
          </p:cNvPr>
          <p:cNvSpPr>
            <a:spLocks noGrp="1"/>
          </p:cNvSpPr>
          <p:nvPr>
            <p:ph type="sldNum" sz="quarter" idx="12"/>
          </p:nvPr>
        </p:nvSpPr>
        <p:spPr/>
        <p:txBody>
          <a:bodyPr/>
          <a:lstStyle/>
          <a:p>
            <a:fld id="{48F63A3B-78C7-47BE-AE5E-E10140E04643}" type="slidenum">
              <a:rPr lang="en-US" smtClean="0"/>
              <a:pPr/>
              <a:t>57</a:t>
            </a:fld>
            <a:endParaRPr lang="en-US" dirty="0"/>
          </a:p>
        </p:txBody>
      </p:sp>
      <p:sp>
        <p:nvSpPr>
          <p:cNvPr id="6" name="Content Placeholder 5">
            <a:extLst>
              <a:ext uri="{FF2B5EF4-FFF2-40B4-BE49-F238E27FC236}">
                <a16:creationId xmlns:a16="http://schemas.microsoft.com/office/drawing/2014/main" id="{EFAA9377-2041-14CE-002B-BC952108F7C4}"/>
              </a:ext>
            </a:extLst>
          </p:cNvPr>
          <p:cNvSpPr>
            <a:spLocks noGrp="1"/>
          </p:cNvSpPr>
          <p:nvPr>
            <p:ph sz="half" idx="1"/>
          </p:nvPr>
        </p:nvSpPr>
        <p:spPr>
          <a:xfrm>
            <a:off x="812956" y="1351996"/>
            <a:ext cx="10680192" cy="4756704"/>
          </a:xfrm>
        </p:spPr>
        <p:txBody>
          <a:bodyPr>
            <a:normAutofit/>
          </a:bodyPr>
          <a:lstStyle/>
          <a:p>
            <a:pPr marL="0" indent="0">
              <a:buNone/>
            </a:pPr>
            <a:r>
              <a:rPr lang="en-US" sz="2800" i="0" dirty="0">
                <a:effectLst/>
              </a:rPr>
              <a:t>Here is video ad which we created using free stock videos and AI voice over </a:t>
            </a:r>
          </a:p>
          <a:p>
            <a:pPr marL="0" indent="0">
              <a:buNone/>
            </a:pPr>
            <a:r>
              <a:rPr lang="en-US" sz="2800" dirty="0"/>
              <a:t>Editing software </a:t>
            </a:r>
            <a:r>
              <a:rPr lang="en-US" sz="2800" dirty="0" err="1"/>
              <a:t>capcut</a:t>
            </a:r>
            <a:r>
              <a:rPr lang="en-US" sz="2800" dirty="0"/>
              <a:t> : </a:t>
            </a:r>
          </a:p>
          <a:p>
            <a:pPr marL="0" indent="0">
              <a:buNone/>
            </a:pPr>
            <a:r>
              <a:rPr lang="en-US" sz="2800" b="1" i="0" dirty="0">
                <a:effectLst/>
              </a:rPr>
              <a:t>Click on the link :</a:t>
            </a:r>
          </a:p>
          <a:p>
            <a:pPr marL="0" indent="0">
              <a:buNone/>
            </a:pPr>
            <a:r>
              <a:rPr lang="en-US" sz="2800" b="1" i="0" dirty="0"/>
              <a:t>https://drive.google.com/file/d/1uzOYEIKKsRjIHUizYBHfaaIdKJ2wbi2C/view?usp=sharing</a:t>
            </a:r>
          </a:p>
        </p:txBody>
      </p:sp>
    </p:spTree>
    <p:extLst>
      <p:ext uri="{BB962C8B-B14F-4D97-AF65-F5344CB8AC3E}">
        <p14:creationId xmlns:p14="http://schemas.microsoft.com/office/powerpoint/2010/main" val="28491732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a:xfrm>
            <a:off x="-2641253" y="-532435"/>
            <a:ext cx="10685657" cy="3317176"/>
          </a:xfrm>
        </p:spPr>
        <p:txBody>
          <a:bodyPr/>
          <a:lstStyle/>
          <a:p>
            <a:r>
              <a:rPr lang="en-US" dirty="0"/>
              <a:t>THANK YOU               </a:t>
            </a:r>
          </a:p>
        </p:txBody>
      </p:sp>
      <p:sp>
        <p:nvSpPr>
          <p:cNvPr id="3" name="Subtitle 2">
            <a:extLst>
              <a:ext uri="{FF2B5EF4-FFF2-40B4-BE49-F238E27FC236}">
                <a16:creationId xmlns:a16="http://schemas.microsoft.com/office/drawing/2014/main" id="{B787DFD8-D262-D485-B1F2-817C5A0928C5}"/>
              </a:ext>
            </a:extLst>
          </p:cNvPr>
          <p:cNvSpPr>
            <a:spLocks noGrp="1"/>
          </p:cNvSpPr>
          <p:nvPr>
            <p:ph type="subTitle" idx="1"/>
          </p:nvPr>
        </p:nvSpPr>
        <p:spPr>
          <a:xfrm>
            <a:off x="-4449967" y="3317176"/>
            <a:ext cx="11850345" cy="3895100"/>
          </a:xfrm>
        </p:spPr>
        <p:txBody>
          <a:bodyPr>
            <a:normAutofit/>
          </a:bodyPr>
          <a:lstStyle/>
          <a:p>
            <a:r>
              <a:rPr lang="en-US" dirty="0"/>
              <a:t>N.BHAVANI SHANKAR </a:t>
            </a:r>
          </a:p>
          <a:p>
            <a:r>
              <a:rPr lang="en-US" dirty="0"/>
              <a:t>M.DURGA PRASAD </a:t>
            </a:r>
          </a:p>
        </p:txBody>
      </p:sp>
    </p:spTree>
    <p:extLst>
      <p:ext uri="{BB962C8B-B14F-4D97-AF65-F5344CB8AC3E}">
        <p14:creationId xmlns:p14="http://schemas.microsoft.com/office/powerpoint/2010/main" val="1003962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98E1D9E8-22CC-BEA4-EBCB-1FEE97495511}"/>
              </a:ext>
            </a:extLst>
          </p:cNvPr>
          <p:cNvSpPr>
            <a:spLocks noGrp="1"/>
          </p:cNvSpPr>
          <p:nvPr>
            <p:ph type="title"/>
          </p:nvPr>
        </p:nvSpPr>
        <p:spPr>
          <a:xfrm>
            <a:off x="1295402" y="451513"/>
            <a:ext cx="9601196" cy="1693965"/>
          </a:xfrm>
        </p:spPr>
        <p:txBody>
          <a:bodyPr/>
          <a:lstStyle/>
          <a:p>
            <a:r>
              <a:rPr lang="en-IN" b="1" i="0" u="sng" dirty="0">
                <a:solidFill>
                  <a:srgbClr val="2D2828"/>
                </a:solidFill>
                <a:effectLst/>
                <a:ea typeface="Segoe UI Historic" panose="020B0502040204020203" pitchFamily="34" charset="0"/>
                <a:cs typeface="Segoe UI Historic" panose="020B0502040204020203" pitchFamily="34" charset="0"/>
              </a:rPr>
              <a:t>Research </a:t>
            </a:r>
            <a:r>
              <a:rPr lang="en-IN" b="1" u="sng" dirty="0">
                <a:solidFill>
                  <a:srgbClr val="2D2828"/>
                </a:solidFill>
                <a:ea typeface="Segoe UI Historic" panose="020B0502040204020203" pitchFamily="34" charset="0"/>
                <a:cs typeface="Segoe UI Historic" panose="020B0502040204020203" pitchFamily="34" charset="0"/>
              </a:rPr>
              <a:t>W</a:t>
            </a:r>
            <a:r>
              <a:rPr lang="en-IN" b="1" i="0" u="sng" dirty="0">
                <a:solidFill>
                  <a:srgbClr val="2D2828"/>
                </a:solidFill>
                <a:effectLst/>
                <a:ea typeface="Segoe UI Historic" panose="020B0502040204020203" pitchFamily="34" charset="0"/>
                <a:cs typeface="Segoe UI Historic" panose="020B0502040204020203" pitchFamily="34" charset="0"/>
              </a:rPr>
              <a:t>ipro’s Identity</a:t>
            </a:r>
            <a:endParaRPr lang="en-IN" u="sng" dirty="0">
              <a:ea typeface="Segoe UI Historic" panose="020B0502040204020203" pitchFamily="34" charset="0"/>
              <a:cs typeface="Segoe UI Historic" panose="020B0502040204020203" pitchFamily="34" charset="0"/>
            </a:endParaRPr>
          </a:p>
        </p:txBody>
      </p:sp>
      <p:sp>
        <p:nvSpPr>
          <p:cNvPr id="4" name="Slide Number Placeholder 3">
            <a:extLst>
              <a:ext uri="{FF2B5EF4-FFF2-40B4-BE49-F238E27FC236}">
                <a16:creationId xmlns:a16="http://schemas.microsoft.com/office/drawing/2014/main" id="{BF2B620C-10F7-E3B0-6D0B-EB7B9CDB4888}"/>
              </a:ext>
            </a:extLst>
          </p:cNvPr>
          <p:cNvSpPr>
            <a:spLocks noGrp="1"/>
          </p:cNvSpPr>
          <p:nvPr>
            <p:ph type="sldNum" sz="quarter" idx="12"/>
          </p:nvPr>
        </p:nvSpPr>
        <p:spPr/>
        <p:txBody>
          <a:bodyPr/>
          <a:lstStyle/>
          <a:p>
            <a:fld id="{48F63A3B-78C7-47BE-AE5E-E10140E04643}" type="slidenum">
              <a:rPr lang="en-US" smtClean="0"/>
              <a:pPr/>
              <a:t>6</a:t>
            </a:fld>
            <a:endParaRPr lang="en-US" dirty="0"/>
          </a:p>
        </p:txBody>
      </p:sp>
      <p:sp>
        <p:nvSpPr>
          <p:cNvPr id="52" name="Content Placeholder 51">
            <a:extLst>
              <a:ext uri="{FF2B5EF4-FFF2-40B4-BE49-F238E27FC236}">
                <a16:creationId xmlns:a16="http://schemas.microsoft.com/office/drawing/2014/main" id="{5C5DA0DB-5FA6-AE30-D523-ABCF29BC712D}"/>
              </a:ext>
            </a:extLst>
          </p:cNvPr>
          <p:cNvSpPr>
            <a:spLocks noGrp="1"/>
          </p:cNvSpPr>
          <p:nvPr>
            <p:ph sz="half" idx="1"/>
          </p:nvPr>
        </p:nvSpPr>
        <p:spPr>
          <a:xfrm>
            <a:off x="216406" y="1326415"/>
            <a:ext cx="10680192" cy="3922776"/>
          </a:xfrm>
        </p:spPr>
        <p:txBody>
          <a:bodyPr>
            <a:normAutofit lnSpcReduction="10000"/>
          </a:bodyPr>
          <a:lstStyle/>
          <a:p>
            <a:r>
              <a:rPr lang="en-IN" sz="4000" b="1" i="0" u="sng" dirty="0">
                <a:effectLst/>
                <a:latin typeface="+mj-lt"/>
              </a:rPr>
              <a:t>Wipro's Values</a:t>
            </a:r>
            <a:r>
              <a:rPr lang="en-IN" sz="4000" b="1" i="0" dirty="0">
                <a:effectLst/>
                <a:latin typeface="+mj-lt"/>
              </a:rPr>
              <a:t>:</a:t>
            </a:r>
          </a:p>
          <a:p>
            <a:r>
              <a:rPr lang="en-IN" sz="2800" b="1" dirty="0">
                <a:latin typeface="+mj-lt"/>
              </a:rPr>
              <a:t>Some of the Wipro core values and actions.</a:t>
            </a:r>
          </a:p>
          <a:p>
            <a:pPr marL="0" indent="0">
              <a:buNone/>
            </a:pPr>
            <a:r>
              <a:rPr lang="en-IN" sz="2800" b="1" dirty="0">
                <a:latin typeface="+mj-lt"/>
              </a:rPr>
              <a:t> Their main Goals.</a:t>
            </a:r>
          </a:p>
          <a:p>
            <a:pPr algn="l">
              <a:buFont typeface="Arial" panose="020B0604020202020204" pitchFamily="34" charset="0"/>
              <a:buChar char="•"/>
            </a:pPr>
            <a:r>
              <a:rPr lang="en-US" sz="2800" b="0" i="0" dirty="0">
                <a:solidFill>
                  <a:srgbClr val="202124"/>
                </a:solidFill>
                <a:effectLst/>
              </a:rPr>
              <a:t>Be passionate with client's success.</a:t>
            </a:r>
          </a:p>
          <a:p>
            <a:pPr algn="l">
              <a:buFont typeface="Arial" panose="020B0604020202020204" pitchFamily="34" charset="0"/>
              <a:buChar char="•"/>
            </a:pPr>
            <a:r>
              <a:rPr lang="en-US" sz="2800" b="0" i="0" dirty="0">
                <a:solidFill>
                  <a:srgbClr val="202124"/>
                </a:solidFill>
                <a:effectLst/>
              </a:rPr>
              <a:t>Treat each person with respect.</a:t>
            </a:r>
          </a:p>
          <a:p>
            <a:pPr algn="l">
              <a:buFont typeface="Arial" panose="020B0604020202020204" pitchFamily="34" charset="0"/>
              <a:buChar char="•"/>
            </a:pPr>
            <a:r>
              <a:rPr lang="en-US" sz="2800" b="0" i="0" dirty="0">
                <a:solidFill>
                  <a:srgbClr val="202124"/>
                </a:solidFill>
                <a:effectLst/>
              </a:rPr>
              <a:t>Be global and responsible.</a:t>
            </a:r>
          </a:p>
          <a:p>
            <a:pPr algn="l">
              <a:buFont typeface="Arial" panose="020B0604020202020204" pitchFamily="34" charset="0"/>
              <a:buChar char="•"/>
            </a:pPr>
            <a:r>
              <a:rPr lang="en-US" sz="2800" b="0" i="0" dirty="0">
                <a:solidFill>
                  <a:srgbClr val="202124"/>
                </a:solidFill>
                <a:effectLst/>
              </a:rPr>
              <a:t>Unyielding integrity in everything we do.</a:t>
            </a:r>
          </a:p>
          <a:p>
            <a:pPr marL="0" indent="0">
              <a:buNone/>
            </a:pPr>
            <a:endParaRPr lang="en-IN" b="1" dirty="0">
              <a:latin typeface="+mj-lt"/>
            </a:endParaRPr>
          </a:p>
          <a:p>
            <a:pPr marL="0" indent="0">
              <a:buNone/>
            </a:pPr>
            <a:endParaRPr lang="en-IN" b="1" dirty="0">
              <a:latin typeface="+mj-lt"/>
            </a:endParaRPr>
          </a:p>
          <a:p>
            <a:pPr marL="0" indent="0">
              <a:buNone/>
            </a:pPr>
            <a:endParaRPr lang="en-IN" sz="3200" b="1" dirty="0">
              <a:latin typeface="+mj-lt"/>
            </a:endParaRPr>
          </a:p>
        </p:txBody>
      </p:sp>
      <p:pic>
        <p:nvPicPr>
          <p:cNvPr id="3" name="Picture 2">
            <a:extLst>
              <a:ext uri="{FF2B5EF4-FFF2-40B4-BE49-F238E27FC236}">
                <a16:creationId xmlns:a16="http://schemas.microsoft.com/office/drawing/2014/main" id="{BCAD8687-41D1-3E3D-8754-896086F65E0C}"/>
              </a:ext>
            </a:extLst>
          </p:cNvPr>
          <p:cNvPicPr>
            <a:picLocks noChangeAspect="1"/>
          </p:cNvPicPr>
          <p:nvPr/>
        </p:nvPicPr>
        <p:blipFill rotWithShape="1">
          <a:blip r:embed="rId2"/>
          <a:srcRect l="50000" t="13391" r="3187" b="4277"/>
          <a:stretch/>
        </p:blipFill>
        <p:spPr>
          <a:xfrm>
            <a:off x="8133463" y="1703080"/>
            <a:ext cx="3489107" cy="345184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68519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98E1D9E8-22CC-BEA4-EBCB-1FEE97495511}"/>
              </a:ext>
            </a:extLst>
          </p:cNvPr>
          <p:cNvSpPr>
            <a:spLocks noGrp="1"/>
          </p:cNvSpPr>
          <p:nvPr>
            <p:ph type="title"/>
          </p:nvPr>
        </p:nvSpPr>
        <p:spPr>
          <a:xfrm>
            <a:off x="1295402" y="115669"/>
            <a:ext cx="9601196" cy="2285999"/>
          </a:xfrm>
        </p:spPr>
        <p:txBody>
          <a:bodyPr/>
          <a:lstStyle/>
          <a:p>
            <a:r>
              <a:rPr lang="en-IN" b="1" i="0" u="sng" dirty="0">
                <a:solidFill>
                  <a:srgbClr val="2D2828"/>
                </a:solidFill>
                <a:effectLst/>
                <a:ea typeface="Segoe UI Historic" panose="020B0502040204020203" pitchFamily="34" charset="0"/>
                <a:cs typeface="Segoe UI Historic" panose="020B0502040204020203" pitchFamily="34" charset="0"/>
              </a:rPr>
              <a:t>Research </a:t>
            </a:r>
            <a:r>
              <a:rPr lang="en-IN" b="1" u="sng" dirty="0">
                <a:solidFill>
                  <a:srgbClr val="2D2828"/>
                </a:solidFill>
                <a:ea typeface="Segoe UI Historic" panose="020B0502040204020203" pitchFamily="34" charset="0"/>
                <a:cs typeface="Segoe UI Historic" panose="020B0502040204020203" pitchFamily="34" charset="0"/>
              </a:rPr>
              <a:t>W</a:t>
            </a:r>
            <a:r>
              <a:rPr lang="en-IN" b="1" i="0" u="sng" dirty="0">
                <a:solidFill>
                  <a:srgbClr val="2D2828"/>
                </a:solidFill>
                <a:effectLst/>
                <a:ea typeface="Segoe UI Historic" panose="020B0502040204020203" pitchFamily="34" charset="0"/>
                <a:cs typeface="Segoe UI Historic" panose="020B0502040204020203" pitchFamily="34" charset="0"/>
              </a:rPr>
              <a:t>ipro’s Identity</a:t>
            </a:r>
            <a:endParaRPr lang="en-IN" u="sng" dirty="0">
              <a:ea typeface="Segoe UI Historic" panose="020B0502040204020203" pitchFamily="34" charset="0"/>
              <a:cs typeface="Segoe UI Historic" panose="020B0502040204020203" pitchFamily="34" charset="0"/>
            </a:endParaRPr>
          </a:p>
        </p:txBody>
      </p:sp>
      <p:sp>
        <p:nvSpPr>
          <p:cNvPr id="4" name="Slide Number Placeholder 3">
            <a:extLst>
              <a:ext uri="{FF2B5EF4-FFF2-40B4-BE49-F238E27FC236}">
                <a16:creationId xmlns:a16="http://schemas.microsoft.com/office/drawing/2014/main" id="{BF2B620C-10F7-E3B0-6D0B-EB7B9CDB4888}"/>
              </a:ext>
            </a:extLst>
          </p:cNvPr>
          <p:cNvSpPr>
            <a:spLocks noGrp="1"/>
          </p:cNvSpPr>
          <p:nvPr>
            <p:ph type="sldNum" sz="quarter" idx="12"/>
          </p:nvPr>
        </p:nvSpPr>
        <p:spPr/>
        <p:txBody>
          <a:bodyPr/>
          <a:lstStyle/>
          <a:p>
            <a:fld id="{48F63A3B-78C7-47BE-AE5E-E10140E04643}" type="slidenum">
              <a:rPr lang="en-US" smtClean="0"/>
              <a:pPr/>
              <a:t>7</a:t>
            </a:fld>
            <a:endParaRPr lang="en-US" dirty="0"/>
          </a:p>
        </p:txBody>
      </p:sp>
      <p:sp>
        <p:nvSpPr>
          <p:cNvPr id="52" name="Content Placeholder 51">
            <a:extLst>
              <a:ext uri="{FF2B5EF4-FFF2-40B4-BE49-F238E27FC236}">
                <a16:creationId xmlns:a16="http://schemas.microsoft.com/office/drawing/2014/main" id="{5C5DA0DB-5FA6-AE30-D523-ABCF29BC712D}"/>
              </a:ext>
            </a:extLst>
          </p:cNvPr>
          <p:cNvSpPr>
            <a:spLocks noGrp="1"/>
          </p:cNvSpPr>
          <p:nvPr>
            <p:ph sz="half" idx="1"/>
          </p:nvPr>
        </p:nvSpPr>
        <p:spPr>
          <a:xfrm>
            <a:off x="275082" y="1030941"/>
            <a:ext cx="10168800" cy="5513294"/>
          </a:xfrm>
        </p:spPr>
        <p:txBody>
          <a:bodyPr>
            <a:normAutofit/>
          </a:bodyPr>
          <a:lstStyle/>
          <a:p>
            <a:r>
              <a:rPr lang="en-IN" sz="4000" b="1" u="sng" dirty="0">
                <a:latin typeface="+mj-lt"/>
                <a:cs typeface="Arial" panose="020B0604020202020204" pitchFamily="34" charset="0"/>
              </a:rPr>
              <a:t>Wipro’s Vision : </a:t>
            </a:r>
          </a:p>
          <a:p>
            <a:pPr marL="0" indent="0">
              <a:buNone/>
            </a:pPr>
            <a:r>
              <a:rPr lang="en-US" sz="2400" dirty="0">
                <a:latin typeface="+mj-lt"/>
                <a:cs typeface="Arial" panose="020B0604020202020204" pitchFamily="34" charset="0"/>
              </a:rPr>
              <a:t>To be the world's most respected, innovative, and trusted leader in IT Services.</a:t>
            </a:r>
          </a:p>
          <a:p>
            <a:r>
              <a:rPr lang="en-US" sz="2400" dirty="0">
                <a:latin typeface="+mj-lt"/>
                <a:cs typeface="Arial" panose="020B0604020202020204" pitchFamily="34" charset="0"/>
              </a:rPr>
              <a:t>to be the most reputable corporation in the world.</a:t>
            </a:r>
          </a:p>
          <a:p>
            <a:r>
              <a:rPr lang="en-US" sz="2400" dirty="0">
                <a:latin typeface="+mj-lt"/>
                <a:cs typeface="Arial" panose="020B0604020202020204" pitchFamily="34" charset="0"/>
              </a:rPr>
              <a:t>achieving excellence across the board in all areas of their business operations.</a:t>
            </a:r>
          </a:p>
          <a:p>
            <a:r>
              <a:rPr lang="en-US" sz="2400" dirty="0">
                <a:latin typeface="+mj-lt"/>
                <a:cs typeface="Arial" panose="020B0604020202020204" pitchFamily="34" charset="0"/>
              </a:rPr>
              <a:t>building enduring, reliable connections with their clientele.</a:t>
            </a:r>
          </a:p>
          <a:p>
            <a:r>
              <a:rPr lang="en-US" sz="2400" dirty="0">
                <a:latin typeface="+mj-lt"/>
                <a:cs typeface="Arial" panose="020B0604020202020204" pitchFamily="34" charset="0"/>
              </a:rPr>
              <a:t>upholding high moral and ethical standards.</a:t>
            </a:r>
          </a:p>
          <a:p>
            <a:r>
              <a:rPr lang="en-US" sz="2400" dirty="0">
                <a:latin typeface="+mj-lt"/>
                <a:cs typeface="Arial" panose="020B0604020202020204" pitchFamily="34" charset="0"/>
              </a:rPr>
              <a:t>attempting to have a good impact on both the environment and society.</a:t>
            </a:r>
          </a:p>
          <a:p>
            <a:pPr marL="0" indent="0">
              <a:buNone/>
            </a:pPr>
            <a:r>
              <a:rPr lang="en-US" sz="2400" b="1" dirty="0">
                <a:latin typeface="+mj-lt"/>
                <a:cs typeface="Arial" panose="020B0604020202020204" pitchFamily="34" charset="0"/>
              </a:rPr>
              <a:t>Mainly</a:t>
            </a:r>
            <a:r>
              <a:rPr lang="en-US" sz="2400" dirty="0">
                <a:latin typeface="+mj-lt"/>
                <a:cs typeface="Arial" panose="020B0604020202020204" pitchFamily="34" charset="0"/>
              </a:rPr>
              <a:t> : Business leadership , Customer leadership , People leadership.</a:t>
            </a:r>
            <a:endParaRPr lang="en-IN" sz="2400" dirty="0">
              <a:latin typeface="+mj-lt"/>
              <a:cs typeface="Arial" panose="020B0604020202020204" pitchFamily="34" charset="0"/>
            </a:endParaRPr>
          </a:p>
        </p:txBody>
      </p:sp>
    </p:spTree>
    <p:extLst>
      <p:ext uri="{BB962C8B-B14F-4D97-AF65-F5344CB8AC3E}">
        <p14:creationId xmlns:p14="http://schemas.microsoft.com/office/powerpoint/2010/main" val="1299221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98E1D9E8-22CC-BEA4-EBCB-1FEE97495511}"/>
              </a:ext>
            </a:extLst>
          </p:cNvPr>
          <p:cNvSpPr>
            <a:spLocks noGrp="1"/>
          </p:cNvSpPr>
          <p:nvPr>
            <p:ph type="title"/>
          </p:nvPr>
        </p:nvSpPr>
        <p:spPr>
          <a:xfrm>
            <a:off x="1752600" y="-85501"/>
            <a:ext cx="8465820" cy="2197921"/>
          </a:xfrm>
        </p:spPr>
        <p:txBody>
          <a:bodyPr/>
          <a:lstStyle/>
          <a:p>
            <a:r>
              <a:rPr lang="en-IN" b="1" i="0" u="sng" dirty="0">
                <a:solidFill>
                  <a:srgbClr val="2D2828"/>
                </a:solidFill>
                <a:effectLst/>
                <a:ea typeface="Segoe UI Historic" panose="020B0502040204020203" pitchFamily="34" charset="0"/>
                <a:cs typeface="Segoe UI Historic" panose="020B0502040204020203" pitchFamily="34" charset="0"/>
              </a:rPr>
              <a:t>Research </a:t>
            </a:r>
            <a:r>
              <a:rPr lang="en-IN" b="1" u="sng" dirty="0">
                <a:solidFill>
                  <a:srgbClr val="2D2828"/>
                </a:solidFill>
                <a:ea typeface="Segoe UI Historic" panose="020B0502040204020203" pitchFamily="34" charset="0"/>
                <a:cs typeface="Segoe UI Historic" panose="020B0502040204020203" pitchFamily="34" charset="0"/>
              </a:rPr>
              <a:t>W</a:t>
            </a:r>
            <a:r>
              <a:rPr lang="en-IN" b="1" i="0" u="sng" dirty="0">
                <a:solidFill>
                  <a:srgbClr val="2D2828"/>
                </a:solidFill>
                <a:effectLst/>
                <a:ea typeface="Segoe UI Historic" panose="020B0502040204020203" pitchFamily="34" charset="0"/>
                <a:cs typeface="Segoe UI Historic" panose="020B0502040204020203" pitchFamily="34" charset="0"/>
              </a:rPr>
              <a:t>ipro’s Identity</a:t>
            </a:r>
            <a:endParaRPr lang="en-IN" u="sng" dirty="0">
              <a:ea typeface="Segoe UI Historic" panose="020B0502040204020203" pitchFamily="34" charset="0"/>
              <a:cs typeface="Segoe UI Historic" panose="020B0502040204020203" pitchFamily="34" charset="0"/>
            </a:endParaRPr>
          </a:p>
        </p:txBody>
      </p:sp>
      <p:sp>
        <p:nvSpPr>
          <p:cNvPr id="4" name="Slide Number Placeholder 3">
            <a:extLst>
              <a:ext uri="{FF2B5EF4-FFF2-40B4-BE49-F238E27FC236}">
                <a16:creationId xmlns:a16="http://schemas.microsoft.com/office/drawing/2014/main" id="{BF2B620C-10F7-E3B0-6D0B-EB7B9CDB4888}"/>
              </a:ext>
            </a:extLst>
          </p:cNvPr>
          <p:cNvSpPr>
            <a:spLocks noGrp="1"/>
          </p:cNvSpPr>
          <p:nvPr>
            <p:ph type="sldNum" sz="quarter" idx="12"/>
          </p:nvPr>
        </p:nvSpPr>
        <p:spPr/>
        <p:txBody>
          <a:bodyPr/>
          <a:lstStyle/>
          <a:p>
            <a:fld id="{48F63A3B-78C7-47BE-AE5E-E10140E04643}" type="slidenum">
              <a:rPr lang="en-US" smtClean="0"/>
              <a:pPr/>
              <a:t>8</a:t>
            </a:fld>
            <a:endParaRPr lang="en-US" dirty="0"/>
          </a:p>
        </p:txBody>
      </p:sp>
      <p:sp>
        <p:nvSpPr>
          <p:cNvPr id="52" name="Content Placeholder 51">
            <a:extLst>
              <a:ext uri="{FF2B5EF4-FFF2-40B4-BE49-F238E27FC236}">
                <a16:creationId xmlns:a16="http://schemas.microsoft.com/office/drawing/2014/main" id="{5C5DA0DB-5FA6-AE30-D523-ABCF29BC712D}"/>
              </a:ext>
            </a:extLst>
          </p:cNvPr>
          <p:cNvSpPr>
            <a:spLocks noGrp="1"/>
          </p:cNvSpPr>
          <p:nvPr>
            <p:ph sz="half" idx="1"/>
          </p:nvPr>
        </p:nvSpPr>
        <p:spPr>
          <a:xfrm>
            <a:off x="289964" y="886982"/>
            <a:ext cx="10055308" cy="4925882"/>
          </a:xfrm>
        </p:spPr>
        <p:txBody>
          <a:bodyPr>
            <a:normAutofit fontScale="25000" lnSpcReduction="20000"/>
          </a:bodyPr>
          <a:lstStyle/>
          <a:p>
            <a:pPr marL="0" indent="0">
              <a:buNone/>
            </a:pPr>
            <a:endParaRPr lang="fr-FR" sz="7200" dirty="0">
              <a:latin typeface="+mj-lt"/>
              <a:cs typeface="Arial" panose="020B0604020202020204" pitchFamily="34" charset="0"/>
            </a:endParaRPr>
          </a:p>
          <a:p>
            <a:pPr marL="0" indent="0">
              <a:buNone/>
            </a:pPr>
            <a:r>
              <a:rPr lang="fr-FR" sz="9600" b="1" u="sng" dirty="0" err="1">
                <a:latin typeface="+mj-lt"/>
                <a:cs typeface="Arial" panose="020B0604020202020204" pitchFamily="34" charset="0"/>
              </a:rPr>
              <a:t>Wipro's</a:t>
            </a:r>
            <a:r>
              <a:rPr lang="fr-FR" sz="9600" b="1" u="sng" dirty="0">
                <a:latin typeface="+mj-lt"/>
                <a:cs typeface="Arial" panose="020B0604020202020204" pitchFamily="34" charset="0"/>
              </a:rPr>
              <a:t> Unique </a:t>
            </a:r>
            <a:r>
              <a:rPr lang="fr-FR" sz="9600" b="1" u="sng" dirty="0" err="1">
                <a:latin typeface="+mj-lt"/>
                <a:cs typeface="Arial" panose="020B0604020202020204" pitchFamily="34" charset="0"/>
              </a:rPr>
              <a:t>Selling</a:t>
            </a:r>
            <a:r>
              <a:rPr lang="fr-FR" sz="9600" b="1" u="sng" dirty="0">
                <a:latin typeface="+mj-lt"/>
                <a:cs typeface="Arial" panose="020B0604020202020204" pitchFamily="34" charset="0"/>
              </a:rPr>
              <a:t> Propositions (</a:t>
            </a:r>
            <a:r>
              <a:rPr lang="fr-FR" sz="9600" b="1" u="sng" dirty="0" err="1">
                <a:latin typeface="+mj-lt"/>
                <a:cs typeface="Arial" panose="020B0604020202020204" pitchFamily="34" charset="0"/>
              </a:rPr>
              <a:t>USPs</a:t>
            </a:r>
            <a:r>
              <a:rPr lang="fr-FR" sz="9600" b="1" u="sng" dirty="0">
                <a:latin typeface="+mj-lt"/>
                <a:cs typeface="Arial" panose="020B0604020202020204" pitchFamily="34" charset="0"/>
              </a:rPr>
              <a:t>) :</a:t>
            </a:r>
          </a:p>
          <a:p>
            <a:pPr marL="0" indent="0">
              <a:buNone/>
            </a:pPr>
            <a:endParaRPr lang="fr-FR" sz="2800" b="1" dirty="0">
              <a:latin typeface="+mj-lt"/>
              <a:cs typeface="Arial" panose="020B0604020202020204" pitchFamily="34" charset="0"/>
            </a:endParaRPr>
          </a:p>
          <a:p>
            <a:pPr>
              <a:buFont typeface="Wingdings" panose="05000000000000000000" pitchFamily="2" charset="2"/>
              <a:buChar char="Ø"/>
            </a:pPr>
            <a:r>
              <a:rPr lang="en-IN" sz="8000" b="1" dirty="0">
                <a:latin typeface="+mj-lt"/>
                <a:cs typeface="Arial" panose="020B0604020202020204" pitchFamily="34" charset="0"/>
              </a:rPr>
              <a:t>International Reach </a:t>
            </a:r>
            <a:r>
              <a:rPr lang="en-IN" sz="8000" dirty="0">
                <a:latin typeface="+mj-lt"/>
                <a:cs typeface="Arial" panose="020B0604020202020204" pitchFamily="34" charset="0"/>
              </a:rPr>
              <a:t>: </a:t>
            </a:r>
            <a:r>
              <a:rPr lang="en-US" sz="9600" dirty="0">
                <a:latin typeface="+mj-lt"/>
                <a:cs typeface="Arial" panose="020B0604020202020204" pitchFamily="34" charset="0"/>
              </a:rPr>
              <a:t>Wipro offers solutions on a worldwide scale because they service clients from all over the world.</a:t>
            </a:r>
          </a:p>
          <a:p>
            <a:pPr>
              <a:buFont typeface="Wingdings" panose="05000000000000000000" pitchFamily="2" charset="2"/>
              <a:buChar char="Ø"/>
            </a:pPr>
            <a:endParaRPr lang="en-US" sz="8000" b="1" u="sng" dirty="0">
              <a:latin typeface="+mj-lt"/>
              <a:cs typeface="Arial" panose="020B0604020202020204" pitchFamily="34" charset="0"/>
            </a:endParaRPr>
          </a:p>
          <a:p>
            <a:pPr>
              <a:buFont typeface="Wingdings" panose="05000000000000000000" pitchFamily="2" charset="2"/>
              <a:buChar char="Ø"/>
            </a:pPr>
            <a:r>
              <a:rPr lang="en-IN" sz="8000" b="1" dirty="0">
                <a:latin typeface="+mj-lt"/>
                <a:cs typeface="Arial" panose="020B0604020202020204" pitchFamily="34" charset="0"/>
              </a:rPr>
              <a:t>Range of Offerings : </a:t>
            </a:r>
            <a:r>
              <a:rPr lang="en-US" sz="9600" dirty="0">
                <a:latin typeface="+mj-lt"/>
                <a:cs typeface="Arial" panose="020B0604020202020204" pitchFamily="34" charset="0"/>
              </a:rPr>
              <a:t>They provide a wide range of services, allowing customers to receive various solutions from a single provider</a:t>
            </a:r>
            <a:r>
              <a:rPr lang="en-US" sz="8000" dirty="0">
                <a:latin typeface="+mj-lt"/>
                <a:cs typeface="Arial" panose="020B0604020202020204" pitchFamily="34" charset="0"/>
              </a:rPr>
              <a:t>.</a:t>
            </a:r>
          </a:p>
          <a:p>
            <a:pPr>
              <a:buFont typeface="Wingdings" panose="05000000000000000000" pitchFamily="2" charset="2"/>
              <a:buChar char="Ø"/>
            </a:pPr>
            <a:endParaRPr lang="en-US" sz="8000" dirty="0">
              <a:latin typeface="+mj-lt"/>
              <a:cs typeface="Arial" panose="020B0604020202020204" pitchFamily="34" charset="0"/>
            </a:endParaRPr>
          </a:p>
          <a:p>
            <a:pPr>
              <a:buFont typeface="Wingdings" panose="05000000000000000000" pitchFamily="2" charset="2"/>
              <a:buChar char="Ø"/>
            </a:pPr>
            <a:r>
              <a:rPr lang="en-US" sz="8000" b="1" dirty="0">
                <a:latin typeface="+mj-lt"/>
                <a:cs typeface="Arial" panose="020B0604020202020204" pitchFamily="34" charset="0"/>
              </a:rPr>
              <a:t>Innovation: </a:t>
            </a:r>
            <a:r>
              <a:rPr lang="en-US" sz="9600" dirty="0">
                <a:latin typeface="+mj-lt"/>
                <a:cs typeface="Arial" panose="020B0604020202020204" pitchFamily="34" charset="0"/>
              </a:rPr>
              <a:t>Wipro is known for employing cutting-edge technologies to assist their clients stay ahead in the digital age.</a:t>
            </a:r>
          </a:p>
          <a:p>
            <a:pPr>
              <a:buFont typeface="Wingdings" panose="05000000000000000000" pitchFamily="2" charset="2"/>
              <a:buChar char="Ø"/>
            </a:pPr>
            <a:endParaRPr lang="en-US" sz="8000" dirty="0">
              <a:latin typeface="+mj-lt"/>
              <a:cs typeface="Arial" panose="020B0604020202020204" pitchFamily="34" charset="0"/>
            </a:endParaRPr>
          </a:p>
          <a:p>
            <a:pPr>
              <a:buFont typeface="Wingdings" panose="05000000000000000000" pitchFamily="2" charset="2"/>
              <a:buChar char="Ø"/>
            </a:pPr>
            <a:r>
              <a:rPr lang="en-IN" sz="8000" b="1" dirty="0">
                <a:latin typeface="+mj-lt"/>
                <a:cs typeface="Arial" panose="020B0604020202020204" pitchFamily="34" charset="0"/>
              </a:rPr>
              <a:t>Sector Knowledge: </a:t>
            </a:r>
            <a:r>
              <a:rPr lang="en-US" sz="9600" dirty="0">
                <a:latin typeface="+mj-lt"/>
                <a:cs typeface="Arial" panose="020B0604020202020204" pitchFamily="34" charset="0"/>
              </a:rPr>
              <a:t>They have extensive experience in a variety of industries, allowing them to create customize solutions adapted to individual business requirements.</a:t>
            </a:r>
            <a:endParaRPr lang="en-IN" sz="9600" dirty="0">
              <a:latin typeface="+mj-lt"/>
              <a:cs typeface="Arial" panose="020B0604020202020204" pitchFamily="34" charset="0"/>
            </a:endParaRPr>
          </a:p>
        </p:txBody>
      </p:sp>
    </p:spTree>
    <p:extLst>
      <p:ext uri="{BB962C8B-B14F-4D97-AF65-F5344CB8AC3E}">
        <p14:creationId xmlns:p14="http://schemas.microsoft.com/office/powerpoint/2010/main" val="3457434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0">
            <a:extLst>
              <a:ext uri="{FF2B5EF4-FFF2-40B4-BE49-F238E27FC236}">
                <a16:creationId xmlns:a16="http://schemas.microsoft.com/office/drawing/2014/main" id="{98E1D9E8-22CC-BEA4-EBCB-1FEE97495511}"/>
              </a:ext>
            </a:extLst>
          </p:cNvPr>
          <p:cNvSpPr>
            <a:spLocks noGrp="1"/>
          </p:cNvSpPr>
          <p:nvPr>
            <p:ph type="title"/>
          </p:nvPr>
        </p:nvSpPr>
        <p:spPr>
          <a:xfrm>
            <a:off x="1684020" y="418279"/>
            <a:ext cx="8465820" cy="2197921"/>
          </a:xfrm>
        </p:spPr>
        <p:txBody>
          <a:bodyPr/>
          <a:lstStyle/>
          <a:p>
            <a:r>
              <a:rPr lang="en-IN" b="1" i="0" u="sng" dirty="0">
                <a:solidFill>
                  <a:srgbClr val="2D2828"/>
                </a:solidFill>
                <a:effectLst/>
                <a:ea typeface="Segoe UI Historic" panose="020B0502040204020203" pitchFamily="34" charset="0"/>
                <a:cs typeface="Segoe UI Historic" panose="020B0502040204020203" pitchFamily="34" charset="0"/>
              </a:rPr>
              <a:t>Research </a:t>
            </a:r>
            <a:r>
              <a:rPr lang="en-IN" b="1" u="sng" dirty="0">
                <a:solidFill>
                  <a:srgbClr val="2D2828"/>
                </a:solidFill>
                <a:ea typeface="Segoe UI Historic" panose="020B0502040204020203" pitchFamily="34" charset="0"/>
                <a:cs typeface="Segoe UI Historic" panose="020B0502040204020203" pitchFamily="34" charset="0"/>
              </a:rPr>
              <a:t>W</a:t>
            </a:r>
            <a:r>
              <a:rPr lang="en-IN" b="1" i="0" u="sng" dirty="0">
                <a:solidFill>
                  <a:srgbClr val="2D2828"/>
                </a:solidFill>
                <a:effectLst/>
                <a:ea typeface="Segoe UI Historic" panose="020B0502040204020203" pitchFamily="34" charset="0"/>
                <a:cs typeface="Segoe UI Historic" panose="020B0502040204020203" pitchFamily="34" charset="0"/>
              </a:rPr>
              <a:t>ipro’s Identity</a:t>
            </a:r>
            <a:endParaRPr lang="en-IN" u="sng" dirty="0">
              <a:ea typeface="Segoe UI Historic" panose="020B0502040204020203" pitchFamily="34" charset="0"/>
              <a:cs typeface="Segoe UI Historic" panose="020B0502040204020203" pitchFamily="34" charset="0"/>
            </a:endParaRPr>
          </a:p>
        </p:txBody>
      </p:sp>
      <p:sp>
        <p:nvSpPr>
          <p:cNvPr id="4" name="Slide Number Placeholder 3">
            <a:extLst>
              <a:ext uri="{FF2B5EF4-FFF2-40B4-BE49-F238E27FC236}">
                <a16:creationId xmlns:a16="http://schemas.microsoft.com/office/drawing/2014/main" id="{BF2B620C-10F7-E3B0-6D0B-EB7B9CDB4888}"/>
              </a:ext>
            </a:extLst>
          </p:cNvPr>
          <p:cNvSpPr>
            <a:spLocks noGrp="1"/>
          </p:cNvSpPr>
          <p:nvPr>
            <p:ph type="sldNum" sz="quarter" idx="12"/>
          </p:nvPr>
        </p:nvSpPr>
        <p:spPr/>
        <p:txBody>
          <a:bodyPr/>
          <a:lstStyle/>
          <a:p>
            <a:fld id="{48F63A3B-78C7-47BE-AE5E-E10140E04643}" type="slidenum">
              <a:rPr lang="en-US" smtClean="0"/>
              <a:pPr/>
              <a:t>9</a:t>
            </a:fld>
            <a:endParaRPr lang="en-US" dirty="0"/>
          </a:p>
        </p:txBody>
      </p:sp>
      <p:sp>
        <p:nvSpPr>
          <p:cNvPr id="52" name="Content Placeholder 51">
            <a:extLst>
              <a:ext uri="{FF2B5EF4-FFF2-40B4-BE49-F238E27FC236}">
                <a16:creationId xmlns:a16="http://schemas.microsoft.com/office/drawing/2014/main" id="{5C5DA0DB-5FA6-AE30-D523-ABCF29BC712D}"/>
              </a:ext>
            </a:extLst>
          </p:cNvPr>
          <p:cNvSpPr>
            <a:spLocks noGrp="1"/>
          </p:cNvSpPr>
          <p:nvPr>
            <p:ph sz="half" idx="1"/>
          </p:nvPr>
        </p:nvSpPr>
        <p:spPr>
          <a:xfrm>
            <a:off x="285780" y="1468876"/>
            <a:ext cx="9494714" cy="4941122"/>
          </a:xfrm>
        </p:spPr>
        <p:txBody>
          <a:bodyPr>
            <a:normAutofit fontScale="55000" lnSpcReduction="20000"/>
          </a:bodyPr>
          <a:lstStyle/>
          <a:p>
            <a:pPr marL="0" indent="0">
              <a:buNone/>
            </a:pPr>
            <a:r>
              <a:rPr lang="en-US" sz="3800" b="1" u="sng" dirty="0">
                <a:latin typeface="+mj-lt"/>
                <a:cs typeface="Arial" panose="020B0604020202020204" pitchFamily="34" charset="0"/>
              </a:rPr>
              <a:t>Wipro’s brand message : </a:t>
            </a:r>
          </a:p>
          <a:p>
            <a:pPr marL="0" indent="0">
              <a:buNone/>
            </a:pPr>
            <a:r>
              <a:rPr lang="en-US" sz="3800" dirty="0">
                <a:latin typeface="+mj-lt"/>
                <a:cs typeface="Arial" panose="020B0604020202020204" pitchFamily="34" charset="0"/>
              </a:rPr>
              <a:t>Fuel your growth with cyber Resilience.</a:t>
            </a:r>
          </a:p>
          <a:p>
            <a:pPr marL="0" indent="0">
              <a:buNone/>
            </a:pPr>
            <a:r>
              <a:rPr lang="en-US" sz="3800" dirty="0">
                <a:latin typeface="+mj-lt"/>
                <a:cs typeface="Arial" panose="020B0604020202020204" pitchFamily="34" charset="0"/>
              </a:rPr>
              <a:t>Realizing a More Sustainable Future.</a:t>
            </a:r>
          </a:p>
          <a:p>
            <a:pPr marL="0" indent="0">
              <a:buNone/>
            </a:pPr>
            <a:r>
              <a:rPr lang="en-US" sz="3800" dirty="0">
                <a:latin typeface="+mj-lt"/>
                <a:cs typeface="Arial" panose="020B0604020202020204" pitchFamily="34" charset="0"/>
              </a:rPr>
              <a:t>  They use technology and expertise to help businesses grow, innovate, and succeed worldwide while maintaining integrity, respect, and a commitment to sustainability.</a:t>
            </a:r>
          </a:p>
          <a:p>
            <a:pPr marL="0" indent="0">
              <a:buNone/>
            </a:pPr>
            <a:endParaRPr lang="en-US" sz="2400" dirty="0">
              <a:latin typeface="+mj-lt"/>
              <a:cs typeface="Arial" panose="020B0604020202020204" pitchFamily="34" charset="0"/>
            </a:endParaRPr>
          </a:p>
          <a:p>
            <a:pPr marL="0" indent="0">
              <a:buNone/>
            </a:pPr>
            <a:r>
              <a:rPr lang="en-US" sz="3300" b="1" u="sng" dirty="0" err="1">
                <a:latin typeface="+mj-lt"/>
                <a:cs typeface="Arial" panose="020B0604020202020204" pitchFamily="34" charset="0"/>
              </a:rPr>
              <a:t>Wipros</a:t>
            </a:r>
            <a:r>
              <a:rPr lang="en-US" sz="3300" b="1" u="sng" dirty="0">
                <a:latin typeface="+mj-lt"/>
                <a:cs typeface="Arial" panose="020B0604020202020204" pitchFamily="34" charset="0"/>
              </a:rPr>
              <a:t> logo : </a:t>
            </a:r>
            <a:r>
              <a:rPr lang="en-US" sz="3800" dirty="0">
                <a:latin typeface="+mj-lt"/>
                <a:cs typeface="Arial" panose="020B0604020202020204" pitchFamily="34" charset="0"/>
              </a:rPr>
              <a:t>Wipro's logo is a stylized representation of the company's name with a curved "W" and a dot for ‘I’ symbolizing progress and precision, set in blue and green colors denoting reliability and growth. The design conveys innovation and trust, reflecting the company's IT services focus.</a:t>
            </a:r>
          </a:p>
          <a:p>
            <a:pPr marL="0" indent="0">
              <a:buNone/>
            </a:pPr>
            <a:endParaRPr lang="en-IN" sz="3200" i="0" dirty="0">
              <a:solidFill>
                <a:srgbClr val="202124"/>
              </a:solidFill>
              <a:effectLst/>
            </a:endParaRPr>
          </a:p>
          <a:p>
            <a:pPr marL="0" indent="0">
              <a:buNone/>
            </a:pPr>
            <a:endParaRPr lang="en-IN" sz="3200" i="0" dirty="0">
              <a:solidFill>
                <a:srgbClr val="202124"/>
              </a:solidFill>
              <a:effectLst/>
            </a:endParaRPr>
          </a:p>
          <a:p>
            <a:pPr marL="0" indent="0">
              <a:buNone/>
            </a:pPr>
            <a:r>
              <a:rPr lang="en-IN" sz="3200" dirty="0">
                <a:solidFill>
                  <a:srgbClr val="202124"/>
                </a:solidFill>
              </a:rPr>
              <a:t>   </a:t>
            </a:r>
            <a:endParaRPr lang="en-IN" sz="3200" i="0" dirty="0">
              <a:solidFill>
                <a:srgbClr val="202124"/>
              </a:solidFill>
              <a:effectLst/>
            </a:endParaRPr>
          </a:p>
          <a:p>
            <a:pPr marL="0" indent="0">
              <a:buNone/>
            </a:pPr>
            <a:endParaRPr lang="en-IN" sz="3200" u="sng" dirty="0">
              <a:cs typeface="Arial" panose="020B0604020202020204" pitchFamily="34" charset="0"/>
            </a:endParaRPr>
          </a:p>
        </p:txBody>
      </p:sp>
    </p:spTree>
    <p:extLst>
      <p:ext uri="{BB962C8B-B14F-4D97-AF65-F5344CB8AC3E}">
        <p14:creationId xmlns:p14="http://schemas.microsoft.com/office/powerpoint/2010/main" val="329550393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4D542F6-3184-4387-BE39-8DA735EB550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52D6F65D-59DB-459C-812A-E954DE5F05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117FA41-AE03-4A0A-A9B0-817CABD09473}">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Facet</Template>
  <TotalTime>1783</TotalTime>
  <Words>4197</Words>
  <Application>Microsoft Office PowerPoint</Application>
  <PresentationFormat>Widescreen</PresentationFormat>
  <Paragraphs>552</Paragraphs>
  <Slides>58</Slides>
  <Notes>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58</vt:i4>
      </vt:variant>
    </vt:vector>
  </HeadingPairs>
  <TitlesOfParts>
    <vt:vector size="74" baseType="lpstr">
      <vt:lpstr>Microsoft JhengHei UI</vt:lpstr>
      <vt:lpstr>__Inter_0ec1f4</vt:lpstr>
      <vt:lpstr>Arial</vt:lpstr>
      <vt:lpstr>Arial Rounded MT Bold</vt:lpstr>
      <vt:lpstr>AvenirNext LT Pro Heavy</vt:lpstr>
      <vt:lpstr>Calibri</vt:lpstr>
      <vt:lpstr>Gellix</vt:lpstr>
      <vt:lpstr>Microsoft New Tai Lue</vt:lpstr>
      <vt:lpstr>Montserrat</vt:lpstr>
      <vt:lpstr>Open Sans</vt:lpstr>
      <vt:lpstr>Segoe UI Historic</vt:lpstr>
      <vt:lpstr>Söhne</vt:lpstr>
      <vt:lpstr>Trebuchet MS</vt:lpstr>
      <vt:lpstr>Wingdings</vt:lpstr>
      <vt:lpstr>Wingdings 3</vt:lpstr>
      <vt:lpstr>Facet</vt:lpstr>
      <vt:lpstr>Comprehensive Digital Marketing        for Wipro</vt:lpstr>
      <vt:lpstr>TEAM MEMBERS :</vt:lpstr>
      <vt:lpstr>Introduction :</vt:lpstr>
      <vt:lpstr>Brand Study, Competitor Analysis &amp;                       Buyer’s/Audience’s Persona </vt:lpstr>
      <vt:lpstr>Research Wipro’s Identity</vt:lpstr>
      <vt:lpstr>Research Wipro’s Identity</vt:lpstr>
      <vt:lpstr>Research Wipro’s Identity</vt:lpstr>
      <vt:lpstr>Research Wipro’s Identity</vt:lpstr>
      <vt:lpstr>Research Wipro’s Identity</vt:lpstr>
      <vt:lpstr>Research Wipro’s Identity</vt:lpstr>
      <vt:lpstr>Research Wipro’s Identity</vt:lpstr>
      <vt:lpstr>          2.Competitor Analysis</vt:lpstr>
      <vt:lpstr>          Competitor Analysis</vt:lpstr>
      <vt:lpstr>          Competitor Analysis</vt:lpstr>
      <vt:lpstr>          Competitor Analysis</vt:lpstr>
      <vt:lpstr>          Competitor Analysis</vt:lpstr>
      <vt:lpstr>                   Competitor Analysis SWOT analysis for Cybertech Systems and Software </vt:lpstr>
      <vt:lpstr>                   Competitor Analysis SWOT analysis for Cybertech Systems and Software </vt:lpstr>
      <vt:lpstr>          Competitor Analysis</vt:lpstr>
      <vt:lpstr>          Competitor Analysis</vt:lpstr>
      <vt:lpstr>          Competitor Analysis</vt:lpstr>
      <vt:lpstr>          Competitor Analysis</vt:lpstr>
      <vt:lpstr>          Competitor Analysis</vt:lpstr>
      <vt:lpstr>          Competitor Analysis</vt:lpstr>
      <vt:lpstr>          Competitor Analysis</vt:lpstr>
      <vt:lpstr>          Competitor Analysis</vt:lpstr>
      <vt:lpstr>          Competitor Analysis</vt:lpstr>
      <vt:lpstr>          Competitor Analysis</vt:lpstr>
      <vt:lpstr>          Competitor Analysis</vt:lpstr>
      <vt:lpstr>          Competitor Analysis</vt:lpstr>
      <vt:lpstr>Buyer's/Audience's Persona </vt:lpstr>
      <vt:lpstr>Buyer's/Audience's Persona </vt:lpstr>
      <vt:lpstr> </vt:lpstr>
      <vt:lpstr> </vt:lpstr>
      <vt:lpstr> </vt:lpstr>
      <vt:lpstr> </vt:lpstr>
      <vt:lpstr> </vt:lpstr>
      <vt:lpstr> </vt:lpstr>
      <vt:lpstr> </vt:lpstr>
      <vt:lpstr>Content Idea Generation &amp; Strategy</vt:lpstr>
      <vt:lpstr>Content Idea Generation &amp; Strategy</vt:lpstr>
      <vt:lpstr>Content Idea Generation &amp; Strategy</vt:lpstr>
      <vt:lpstr>Content Idea Generation &amp; Strategy</vt:lpstr>
      <vt:lpstr>Content Idea Generation &amp; Strategy</vt:lpstr>
      <vt:lpstr>Content Idea Generation &amp; Strategy</vt:lpstr>
      <vt:lpstr>Content Idea Generation &amp; Strategy</vt:lpstr>
      <vt:lpstr>Content Idea Generation &amp; Strategy</vt:lpstr>
      <vt:lpstr>CONTENT CREATION </vt:lpstr>
      <vt:lpstr>CONTENT CREATION </vt:lpstr>
      <vt:lpstr>Social Media Ad Campaigns  </vt:lpstr>
      <vt:lpstr>Social Media Ad Campaigns  </vt:lpstr>
      <vt:lpstr>Social Media Ad Campaigns  </vt:lpstr>
      <vt:lpstr>Email Ad Campaign </vt:lpstr>
      <vt:lpstr>PowerPoint Presentation</vt:lpstr>
      <vt:lpstr>Email Ad Campaign </vt:lpstr>
      <vt:lpstr>PowerPoint Presentation</vt:lpstr>
      <vt:lpstr>CONTENT CREATION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Comprehensive Digital Marketing        for Wipro</dc:title>
  <dc:subject/>
  <dc:creator>bhavani shankar nemala</dc:creator>
  <cp:lastModifiedBy>bhavani shankar nemala</cp:lastModifiedBy>
  <cp:revision>23</cp:revision>
  <dcterms:created xsi:type="dcterms:W3CDTF">2023-10-10T07:41:32Z</dcterms:created>
  <dcterms:modified xsi:type="dcterms:W3CDTF">2024-04-28T13:41:25Z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